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6" r:id="rId2"/>
    <p:sldId id="311" r:id="rId3"/>
    <p:sldId id="257" r:id="rId4"/>
    <p:sldId id="312" r:id="rId5"/>
    <p:sldId id="258" r:id="rId6"/>
    <p:sldId id="313" r:id="rId7"/>
    <p:sldId id="259" r:id="rId8"/>
    <p:sldId id="314" r:id="rId9"/>
    <p:sldId id="260" r:id="rId10"/>
    <p:sldId id="315" r:id="rId11"/>
    <p:sldId id="261" r:id="rId12"/>
    <p:sldId id="316" r:id="rId13"/>
    <p:sldId id="262" r:id="rId14"/>
    <p:sldId id="263" r:id="rId15"/>
    <p:sldId id="264" r:id="rId16"/>
    <p:sldId id="265" r:id="rId17"/>
    <p:sldId id="317" r:id="rId18"/>
    <p:sldId id="266" r:id="rId19"/>
    <p:sldId id="318" r:id="rId20"/>
    <p:sldId id="267" r:id="rId21"/>
    <p:sldId id="319" r:id="rId22"/>
    <p:sldId id="268" r:id="rId23"/>
    <p:sldId id="269" r:id="rId24"/>
    <p:sldId id="321" r:id="rId25"/>
    <p:sldId id="270" r:id="rId26"/>
    <p:sldId id="322" r:id="rId27"/>
    <p:sldId id="271" r:id="rId28"/>
    <p:sldId id="272" r:id="rId29"/>
    <p:sldId id="288" r:id="rId30"/>
    <p:sldId id="274" r:id="rId31"/>
    <p:sldId id="275" r:id="rId32"/>
    <p:sldId id="276" r:id="rId33"/>
    <p:sldId id="277" r:id="rId34"/>
    <p:sldId id="278" r:id="rId35"/>
    <p:sldId id="279" r:id="rId36"/>
    <p:sldId id="280" r:id="rId37"/>
    <p:sldId id="282" r:id="rId38"/>
    <p:sldId id="281" r:id="rId39"/>
    <p:sldId id="284" r:id="rId40"/>
    <p:sldId id="289" r:id="rId41"/>
    <p:sldId id="290" r:id="rId42"/>
    <p:sldId id="291" r:id="rId43"/>
    <p:sldId id="292" r:id="rId44"/>
    <p:sldId id="283" r:id="rId45"/>
    <p:sldId id="285" r:id="rId46"/>
    <p:sldId id="286" r:id="rId47"/>
    <p:sldId id="287" r:id="rId48"/>
    <p:sldId id="293" r:id="rId49"/>
    <p:sldId id="294" r:id="rId50"/>
    <p:sldId id="295" r:id="rId51"/>
    <p:sldId id="296" r:id="rId52"/>
    <p:sldId id="297" r:id="rId53"/>
    <p:sldId id="298" r:id="rId54"/>
    <p:sldId id="299" r:id="rId55"/>
    <p:sldId id="300" r:id="rId56"/>
    <p:sldId id="301" r:id="rId57"/>
    <p:sldId id="302" r:id="rId58"/>
    <p:sldId id="307" r:id="rId59"/>
    <p:sldId id="303" r:id="rId60"/>
    <p:sldId id="304" r:id="rId61"/>
    <p:sldId id="305" r:id="rId62"/>
    <p:sldId id="308" r:id="rId63"/>
    <p:sldId id="306" r:id="rId64"/>
    <p:sldId id="309" r:id="rId65"/>
    <p:sldId id="310"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0" autoAdjust="0"/>
    <p:restoredTop sz="94579" autoAdjust="0"/>
  </p:normalViewPr>
  <p:slideViewPr>
    <p:cSldViewPr>
      <p:cViewPr>
        <p:scale>
          <a:sx n="66" d="100"/>
          <a:sy n="66" d="100"/>
        </p:scale>
        <p:origin x="-1500"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9826AB-F1A2-4185-8F38-CE558B32FAD5}" type="datetimeFigureOut">
              <a:rPr lang="en-US" smtClean="0"/>
              <a:pPr/>
              <a:t>7/3/2020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C9DFE4-9966-4DB6-928E-8BBF83C848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C9DFE4-9966-4DB6-928E-8BBF83C8481A}"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DC9DFE4-9966-4DB6-928E-8BBF83C8481A}"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DC9DFE4-9966-4DB6-928E-8BBF83C8481A}" type="slidenum">
              <a:rPr lang="en-US" smtClean="0"/>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DC9DFE4-9966-4DB6-928E-8BBF83C8481A}" type="slidenum">
              <a:rPr lang="en-US" smtClean="0"/>
              <a:pPr/>
              <a:t>51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967147-86F7-43D7-9E5B-29BA33970F2B}" type="datetimeFigureOut">
              <a:rPr lang="en-US" smtClean="0"/>
              <a:pPr/>
              <a:t>7/3/2020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967147-86F7-43D7-9E5B-29BA33970F2B}" type="datetimeFigureOut">
              <a:rPr lang="en-US" smtClean="0"/>
              <a:pPr/>
              <a:t>7/3/2020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967147-86F7-43D7-9E5B-29BA33970F2B}" type="datetimeFigureOut">
              <a:rPr lang="en-US" smtClean="0"/>
              <a:pPr/>
              <a:t>7/3/2020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967147-86F7-43D7-9E5B-29BA33970F2B}" type="datetimeFigureOut">
              <a:rPr lang="en-US" smtClean="0"/>
              <a:pPr/>
              <a:t>7/3/2020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967147-86F7-43D7-9E5B-29BA33970F2B}" type="datetimeFigureOut">
              <a:rPr lang="en-US" smtClean="0"/>
              <a:pPr/>
              <a:t>7/3/2020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967147-86F7-43D7-9E5B-29BA33970F2B}" type="datetimeFigureOut">
              <a:rPr lang="en-US" smtClean="0"/>
              <a:pPr/>
              <a:t>7/3/2020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967147-86F7-43D7-9E5B-29BA33970F2B}" type="datetimeFigureOut">
              <a:rPr lang="en-US" smtClean="0"/>
              <a:pPr/>
              <a:t>7/3/2020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967147-86F7-43D7-9E5B-29BA33970F2B}" type="datetimeFigureOut">
              <a:rPr lang="en-US" smtClean="0"/>
              <a:pPr/>
              <a:t>7/3/2020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67147-86F7-43D7-9E5B-29BA33970F2B}" type="datetimeFigureOut">
              <a:rPr lang="en-US" smtClean="0"/>
              <a:pPr/>
              <a:t>7/3/2020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967147-86F7-43D7-9E5B-29BA33970F2B}" type="datetimeFigureOut">
              <a:rPr lang="en-US" smtClean="0"/>
              <a:pPr/>
              <a:t>7/3/2020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967147-86F7-43D7-9E5B-29BA33970F2B}" type="datetimeFigureOut">
              <a:rPr lang="en-US" smtClean="0"/>
              <a:pPr/>
              <a:t>7/3/2020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885CCD-D5D9-4A89-9BDF-460460346E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67147-86F7-43D7-9E5B-29BA33970F2B}" type="datetimeFigureOut">
              <a:rPr lang="en-US" smtClean="0"/>
              <a:pPr/>
              <a:t>7/3/2020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85CCD-D5D9-4A89-9BDF-460460346E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style>
          <a:lnRef idx="2">
            <a:schemeClr val="dk1"/>
          </a:lnRef>
          <a:fillRef idx="1">
            <a:schemeClr val="lt1"/>
          </a:fillRef>
          <a:effectRef idx="0">
            <a:schemeClr val="dk1"/>
          </a:effectRef>
          <a:fontRef idx="minor">
            <a:schemeClr val="dk1"/>
          </a:fontRef>
        </p:style>
        <p:txBody>
          <a:bodyPr>
            <a:normAutofit/>
          </a:bodyPr>
          <a:lstStyle/>
          <a:p>
            <a:r>
              <a:rPr lang="en-US" sz="2400" b="1" u="sng" dirty="0" smtClean="0">
                <a:solidFill>
                  <a:schemeClr val="tx1"/>
                </a:solidFill>
              </a:rPr>
              <a:t>Introduction to Metabolism</a:t>
            </a:r>
          </a:p>
          <a:p>
            <a:pPr algn="l"/>
            <a:r>
              <a:rPr lang="en-US" sz="2400" b="1" dirty="0" smtClean="0">
                <a:solidFill>
                  <a:schemeClr val="tx1"/>
                </a:solidFill>
              </a:rPr>
              <a:t>Metabolism :</a:t>
            </a:r>
            <a:r>
              <a:rPr lang="en-US" sz="2400" dirty="0" smtClean="0">
                <a:solidFill>
                  <a:schemeClr val="tx1"/>
                </a:solidFill>
              </a:rPr>
              <a:t>  All the organized chemical activities performed by a cell in which multienzyme systems co-operate</a:t>
            </a:r>
            <a:r>
              <a:rPr lang="en-US" sz="2400" dirty="0" smtClean="0"/>
              <a:t>.</a:t>
            </a:r>
          </a:p>
          <a:p>
            <a:pPr algn="l"/>
            <a:r>
              <a:rPr lang="en-US" sz="2400" dirty="0" smtClean="0">
                <a:solidFill>
                  <a:schemeClr val="tx1"/>
                </a:solidFill>
              </a:rPr>
              <a:t>Metabolism comprise four specific functions : </a:t>
            </a:r>
          </a:p>
          <a:p>
            <a:pPr marL="457200" indent="-457200" algn="l">
              <a:buAutoNum type="arabicPeriod"/>
            </a:pPr>
            <a:r>
              <a:rPr lang="en-US" sz="2400" dirty="0" smtClean="0">
                <a:solidFill>
                  <a:schemeClr val="tx1"/>
                </a:solidFill>
              </a:rPr>
              <a:t>To obtain chemical energy from fuel molecule or from absorbed sunlight.</a:t>
            </a:r>
          </a:p>
          <a:p>
            <a:pPr marL="457200" indent="-457200" algn="l">
              <a:buAutoNum type="arabicPeriod"/>
            </a:pPr>
            <a:r>
              <a:rPr lang="en-US" sz="2400" dirty="0" smtClean="0">
                <a:solidFill>
                  <a:schemeClr val="tx1"/>
                </a:solidFill>
              </a:rPr>
              <a:t>To convert exogenous nutrients in to building blocks or precursors of macromolecules.</a:t>
            </a:r>
          </a:p>
          <a:p>
            <a:pPr marL="457200" indent="-457200" algn="l">
              <a:buAutoNum type="arabicPeriod"/>
            </a:pPr>
            <a:r>
              <a:rPr lang="en-US" sz="2400" dirty="0" smtClean="0">
                <a:solidFill>
                  <a:schemeClr val="tx1"/>
                </a:solidFill>
              </a:rPr>
              <a:t>To assemble such building blocks in to Proteins, N. Acids, Lipids &amp; other cell components.</a:t>
            </a:r>
          </a:p>
          <a:p>
            <a:pPr marL="457200" indent="-457200" algn="l">
              <a:buAutoNum type="arabicPeriod"/>
            </a:pPr>
            <a:r>
              <a:rPr lang="en-US" sz="2400" dirty="0" smtClean="0">
                <a:solidFill>
                  <a:schemeClr val="tx1"/>
                </a:solidFill>
              </a:rPr>
              <a:t>To form &amp; degrade </a:t>
            </a:r>
            <a:r>
              <a:rPr lang="en-US" sz="2400" dirty="0" err="1" smtClean="0">
                <a:solidFill>
                  <a:schemeClr val="tx1"/>
                </a:solidFill>
              </a:rPr>
              <a:t>bimolecules</a:t>
            </a:r>
            <a:r>
              <a:rPr lang="en-US" sz="2400" dirty="0" smtClean="0">
                <a:solidFill>
                  <a:schemeClr val="tx1"/>
                </a:solidFill>
              </a:rPr>
              <a:t> required for specialized functions of cell.</a:t>
            </a:r>
          </a:p>
          <a:p>
            <a:pPr marL="457200" indent="-457200" algn="l"/>
            <a:r>
              <a:rPr lang="en-US" sz="2400" dirty="0" smtClean="0">
                <a:solidFill>
                  <a:schemeClr val="tx1"/>
                </a:solidFill>
              </a:rPr>
              <a:t>	The Metabolic reactions are categorized as :</a:t>
            </a:r>
          </a:p>
          <a:p>
            <a:pPr marL="457200" indent="-457200" algn="l"/>
            <a:r>
              <a:rPr lang="en-US" sz="2400" dirty="0" smtClean="0">
                <a:solidFill>
                  <a:schemeClr val="tx1"/>
                </a:solidFill>
              </a:rPr>
              <a:t>	1.  Catabolism</a:t>
            </a:r>
          </a:p>
          <a:p>
            <a:pPr marL="457200" indent="-457200" algn="l"/>
            <a:r>
              <a:rPr lang="en-US" sz="2400" dirty="0" smtClean="0">
                <a:solidFill>
                  <a:schemeClr val="tx1"/>
                </a:solidFill>
              </a:rPr>
              <a:t>	2.  Anabolism</a:t>
            </a:r>
          </a:p>
          <a:p>
            <a:pPr marL="457200" indent="-457200" algn="l"/>
            <a:r>
              <a:rPr lang="en-US" sz="2400" dirty="0" smtClean="0">
                <a:solidFill>
                  <a:schemeClr val="tx1"/>
                </a:solidFill>
              </a:rPr>
              <a:t>	3.  Primary Metabolism</a:t>
            </a:r>
          </a:p>
          <a:p>
            <a:pPr marL="457200" indent="-457200" algn="l"/>
            <a:endParaRPr lang="en-US" sz="2400" dirty="0" smtClean="0">
              <a:solidFill>
                <a:schemeClr val="tx1"/>
              </a:solidFill>
            </a:endParaRPr>
          </a:p>
          <a:p>
            <a:pPr marL="457200" indent="-457200" algn="l">
              <a:buAutoNum type="arabicPeriod"/>
            </a:pPr>
            <a:endParaRPr lang="en-US" sz="2400" dirty="0" smtClean="0">
              <a:solidFill>
                <a:schemeClr val="tx1"/>
              </a:solidFill>
            </a:endParaRPr>
          </a:p>
          <a:p>
            <a:pPr marL="457200" indent="-457200" algn="l">
              <a:buAutoNum type="arabicPeriod"/>
            </a:pPr>
            <a:endParaRPr lang="en-US" sz="2400" dirty="0" smtClean="0">
              <a:solidFill>
                <a:schemeClr val="tx1"/>
              </a:solidFill>
            </a:endParaRPr>
          </a:p>
          <a:p>
            <a:pPr algn="l"/>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400" b="1" dirty="0" smtClean="0"/>
              <a:t>Methods of studying Biosynthesis </a:t>
            </a:r>
            <a:r>
              <a:rPr lang="en-US" sz="2400" dirty="0" smtClean="0"/>
              <a:t>:</a:t>
            </a:r>
          </a:p>
          <a:p>
            <a:r>
              <a:rPr lang="en-US" sz="2400" u="sng" dirty="0" smtClean="0"/>
              <a:t>Use of Biochemical Mutants :</a:t>
            </a:r>
          </a:p>
          <a:p>
            <a:pPr>
              <a:buNone/>
            </a:pPr>
            <a:r>
              <a:rPr lang="en-US" sz="2400" dirty="0" smtClean="0"/>
              <a:t>	-  Important  tool for the study of biosynthesis after </a:t>
            </a:r>
            <a:r>
              <a:rPr lang="en-US" sz="2400" b="1" dirty="0" smtClean="0"/>
              <a:t>G. Beadle &amp; E.</a:t>
            </a:r>
            <a:r>
              <a:rPr lang="en-US" sz="2400" dirty="0" smtClean="0"/>
              <a:t>                        </a:t>
            </a:r>
          </a:p>
          <a:p>
            <a:pPr>
              <a:buNone/>
            </a:pPr>
            <a:r>
              <a:rPr lang="en-US" sz="2400" dirty="0" smtClean="0"/>
              <a:t>         </a:t>
            </a:r>
            <a:r>
              <a:rPr lang="en-US" sz="2400" b="1" dirty="0" smtClean="0"/>
              <a:t>Tatum (1940) </a:t>
            </a:r>
            <a:r>
              <a:rPr lang="en-US" sz="2400" dirty="0" smtClean="0"/>
              <a:t>isolated </a:t>
            </a:r>
            <a:r>
              <a:rPr lang="en-US" sz="2400" dirty="0" err="1" smtClean="0"/>
              <a:t>auxotrophic</a:t>
            </a:r>
            <a:r>
              <a:rPr lang="en-US" sz="2400" dirty="0" smtClean="0"/>
              <a:t> mutants.</a:t>
            </a:r>
          </a:p>
          <a:p>
            <a:pPr>
              <a:buNone/>
            </a:pPr>
            <a:r>
              <a:rPr lang="en-US" sz="2400" dirty="0" smtClean="0"/>
              <a:t>	-  Mutants require growth factors that the parental strain can synthesize.</a:t>
            </a:r>
          </a:p>
          <a:p>
            <a:pPr>
              <a:buNone/>
            </a:pPr>
            <a:r>
              <a:rPr lang="en-US" sz="2400" dirty="0" smtClean="0"/>
              <a:t>	-  Requirements are caused by genetic loss of the ability to synthesize the growth factor.</a:t>
            </a:r>
          </a:p>
          <a:p>
            <a:pPr>
              <a:buNone/>
            </a:pPr>
            <a:r>
              <a:rPr lang="en-US" sz="2400" dirty="0" smtClean="0"/>
              <a:t>	-  </a:t>
            </a:r>
            <a:r>
              <a:rPr lang="en-US" sz="2400" b="1" dirty="0" smtClean="0"/>
              <a:t>One gene one protein (enzyme) hypothesis </a:t>
            </a:r>
            <a:r>
              <a:rPr lang="en-US" sz="2400" dirty="0" smtClean="0"/>
              <a:t>– each individual enzyme is encoded by a specific gene.</a:t>
            </a:r>
          </a:p>
          <a:p>
            <a:pPr>
              <a:buNone/>
            </a:pPr>
            <a:r>
              <a:rPr lang="en-US" sz="2400" dirty="0" smtClean="0"/>
              <a:t>	- Biochemical Mutants  can be utilized to determine the sequence of reactions in a biosynthetic pathways  by following ways :</a:t>
            </a:r>
          </a:p>
          <a:p>
            <a:pPr>
              <a:buNone/>
            </a:pPr>
            <a:r>
              <a:rPr lang="en-US" sz="2400" dirty="0" smtClean="0"/>
              <a:t>	</a:t>
            </a:r>
            <a:r>
              <a:rPr lang="en-US" sz="2400" b="1" dirty="0" smtClean="0"/>
              <a:t>1.</a:t>
            </a:r>
            <a:r>
              <a:rPr lang="en-US" sz="2400" dirty="0" smtClean="0"/>
              <a:t>  By determining the number of different genes that undergo mutation resulting in a nutritional requirement for the same growth factor,  the no. of different </a:t>
            </a:r>
            <a:r>
              <a:rPr lang="en-US" sz="2400" dirty="0" err="1" smtClean="0"/>
              <a:t>enzymatically</a:t>
            </a:r>
            <a:r>
              <a:rPr lang="en-US" sz="2400" dirty="0" smtClean="0"/>
              <a:t> catalyzed reaction  in biosynthetic pathway of that growth factor can be determined.</a:t>
            </a:r>
            <a:endParaRPr lang="en-IN"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buNone/>
            </a:pPr>
            <a:endParaRPr lang="en-US" sz="2400" dirty="0" smtClean="0"/>
          </a:p>
          <a:p>
            <a:pPr>
              <a:buNone/>
            </a:pPr>
            <a:r>
              <a:rPr lang="en-US" sz="2400" dirty="0" smtClean="0"/>
              <a:t>	</a:t>
            </a:r>
            <a:r>
              <a:rPr lang="en-US" sz="2800" dirty="0" smtClean="0"/>
              <a:t>e.g. mutations in eight different genes leads to the requirement of </a:t>
            </a:r>
            <a:r>
              <a:rPr lang="en-US" sz="2800" dirty="0" err="1" smtClean="0"/>
              <a:t>Arginine</a:t>
            </a:r>
            <a:r>
              <a:rPr lang="en-US" sz="2800" dirty="0" smtClean="0"/>
              <a:t> amino acid , suggesting that eight </a:t>
            </a:r>
            <a:r>
              <a:rPr lang="en-US" sz="2800" dirty="0" err="1" smtClean="0"/>
              <a:t>enzymatically</a:t>
            </a:r>
            <a:r>
              <a:rPr lang="en-US" sz="2800" dirty="0" smtClean="0"/>
              <a:t> catalyzed reactions in </a:t>
            </a:r>
            <a:r>
              <a:rPr lang="en-US" sz="2800" dirty="0" err="1" smtClean="0"/>
              <a:t>Arginine</a:t>
            </a:r>
            <a:r>
              <a:rPr lang="en-US" sz="2800" dirty="0" smtClean="0"/>
              <a:t> pathway.</a:t>
            </a:r>
          </a:p>
          <a:p>
            <a:pPr>
              <a:buNone/>
            </a:pPr>
            <a:endParaRPr lang="en-US" sz="2600" dirty="0" smtClean="0"/>
          </a:p>
          <a:p>
            <a:pPr>
              <a:buNone/>
            </a:pPr>
            <a:r>
              <a:rPr lang="en-US" sz="2600" dirty="0" smtClean="0"/>
              <a:t>				</a:t>
            </a:r>
            <a:r>
              <a:rPr lang="en-US" sz="2600" dirty="0" err="1" smtClean="0"/>
              <a:t>Glutamic</a:t>
            </a:r>
            <a:r>
              <a:rPr lang="en-US" sz="2600" dirty="0" smtClean="0"/>
              <a:t> acid</a:t>
            </a:r>
          </a:p>
          <a:p>
            <a:pPr>
              <a:buNone/>
            </a:pPr>
            <a:r>
              <a:rPr lang="en-US" sz="2600" dirty="0" smtClean="0"/>
              <a:t>			                      ↓</a:t>
            </a:r>
            <a:r>
              <a:rPr lang="en-US" sz="2600" dirty="0" err="1" smtClean="0"/>
              <a:t>arg</a:t>
            </a:r>
            <a:r>
              <a:rPr lang="en-US" sz="2600" dirty="0" smtClean="0"/>
              <a:t> A</a:t>
            </a:r>
          </a:p>
          <a:p>
            <a:pPr>
              <a:buNone/>
            </a:pPr>
            <a:r>
              <a:rPr lang="en-US" sz="2600" dirty="0" smtClean="0"/>
              <a:t>			   N- acetyl </a:t>
            </a:r>
            <a:r>
              <a:rPr lang="en-US" sz="2600" dirty="0" err="1" smtClean="0"/>
              <a:t>glutamic</a:t>
            </a:r>
            <a:r>
              <a:rPr lang="en-US" sz="2600" dirty="0" smtClean="0"/>
              <a:t> acid</a:t>
            </a:r>
          </a:p>
          <a:p>
            <a:pPr>
              <a:buNone/>
            </a:pPr>
            <a:r>
              <a:rPr lang="en-US" sz="2600" dirty="0" smtClean="0"/>
              <a:t>				        ↓ </a:t>
            </a:r>
            <a:r>
              <a:rPr lang="en-US" sz="2600" dirty="0" err="1" smtClean="0"/>
              <a:t>arg</a:t>
            </a:r>
            <a:r>
              <a:rPr lang="en-US" sz="2600" dirty="0" smtClean="0"/>
              <a:t> B</a:t>
            </a:r>
          </a:p>
          <a:p>
            <a:pPr>
              <a:buNone/>
            </a:pPr>
            <a:r>
              <a:rPr lang="en-US" sz="2600" dirty="0" smtClean="0"/>
              <a:t>				        ↓ </a:t>
            </a:r>
            <a:r>
              <a:rPr lang="en-US" sz="2600" dirty="0" err="1" smtClean="0"/>
              <a:t>arg</a:t>
            </a:r>
            <a:r>
              <a:rPr lang="en-US" sz="2600" dirty="0" smtClean="0"/>
              <a:t> C</a:t>
            </a:r>
          </a:p>
          <a:p>
            <a:pPr>
              <a:buNone/>
            </a:pPr>
            <a:r>
              <a:rPr lang="en-US" sz="2600" dirty="0" smtClean="0"/>
              <a:t>				        ↓ </a:t>
            </a:r>
            <a:r>
              <a:rPr lang="en-US" sz="2600" dirty="0" err="1" smtClean="0"/>
              <a:t>arg</a:t>
            </a:r>
            <a:r>
              <a:rPr lang="en-US" sz="2600" dirty="0" smtClean="0"/>
              <a:t> D</a:t>
            </a:r>
          </a:p>
          <a:p>
            <a:pPr>
              <a:buNone/>
            </a:pPr>
            <a:r>
              <a:rPr lang="en-US" sz="2600" dirty="0" smtClean="0"/>
              <a:t>				        ↓ </a:t>
            </a:r>
            <a:r>
              <a:rPr lang="en-US" sz="2600" dirty="0" err="1" smtClean="0"/>
              <a:t>arg</a:t>
            </a:r>
            <a:r>
              <a:rPr lang="en-US" sz="2600" dirty="0" smtClean="0"/>
              <a:t> E</a:t>
            </a:r>
          </a:p>
          <a:p>
            <a:pPr>
              <a:buNone/>
            </a:pPr>
            <a:r>
              <a:rPr lang="en-US" sz="2600" dirty="0" smtClean="0"/>
              <a:t>				   </a:t>
            </a:r>
            <a:r>
              <a:rPr lang="en-US" sz="2600" dirty="0" err="1" smtClean="0"/>
              <a:t>Ornithine</a:t>
            </a:r>
            <a:endParaRPr lang="en-US" sz="2600" dirty="0" smtClean="0"/>
          </a:p>
          <a:p>
            <a:pPr>
              <a:buNone/>
            </a:pPr>
            <a:r>
              <a:rPr lang="en-US" sz="2600" dirty="0" smtClean="0"/>
              <a:t>				        ↓ </a:t>
            </a:r>
            <a:r>
              <a:rPr lang="en-US" sz="2600" dirty="0" err="1" smtClean="0"/>
              <a:t>arg</a:t>
            </a:r>
            <a:r>
              <a:rPr lang="en-US" sz="2600" dirty="0" smtClean="0"/>
              <a:t> F</a:t>
            </a:r>
          </a:p>
          <a:p>
            <a:pPr>
              <a:buNone/>
            </a:pPr>
            <a:r>
              <a:rPr lang="en-US" sz="2600" dirty="0" smtClean="0"/>
              <a:t>				   </a:t>
            </a:r>
            <a:r>
              <a:rPr lang="en-US" sz="2600" dirty="0" err="1" smtClean="0"/>
              <a:t>Citrulline</a:t>
            </a:r>
            <a:endParaRPr lang="en-US" sz="2600" dirty="0" smtClean="0"/>
          </a:p>
          <a:p>
            <a:pPr>
              <a:buNone/>
            </a:pPr>
            <a:r>
              <a:rPr lang="en-US" sz="2600" dirty="0" smtClean="0"/>
              <a:t>				        ↓ </a:t>
            </a:r>
            <a:r>
              <a:rPr lang="en-US" sz="2600" dirty="0" err="1" smtClean="0"/>
              <a:t>arg</a:t>
            </a:r>
            <a:r>
              <a:rPr lang="en-US" sz="2600" dirty="0" smtClean="0"/>
              <a:t> G</a:t>
            </a:r>
          </a:p>
          <a:p>
            <a:pPr>
              <a:buNone/>
            </a:pPr>
            <a:r>
              <a:rPr lang="en-US" sz="2600" dirty="0" smtClean="0"/>
              <a:t>				</a:t>
            </a:r>
            <a:r>
              <a:rPr lang="en-US" sz="2600" dirty="0" err="1" smtClean="0"/>
              <a:t>Arginino</a:t>
            </a:r>
            <a:r>
              <a:rPr lang="en-US" sz="2600" dirty="0" smtClean="0"/>
              <a:t> </a:t>
            </a:r>
            <a:r>
              <a:rPr lang="en-US" sz="2600" dirty="0" err="1" smtClean="0"/>
              <a:t>succinic</a:t>
            </a:r>
            <a:r>
              <a:rPr lang="en-US" sz="2600" dirty="0" smtClean="0"/>
              <a:t> acid</a:t>
            </a:r>
          </a:p>
          <a:p>
            <a:pPr>
              <a:buNone/>
            </a:pPr>
            <a:r>
              <a:rPr lang="en-US" sz="2600" dirty="0" smtClean="0"/>
              <a:t>				        ↓ </a:t>
            </a:r>
            <a:r>
              <a:rPr lang="en-US" sz="2600" dirty="0" err="1" smtClean="0"/>
              <a:t>arg</a:t>
            </a:r>
            <a:r>
              <a:rPr lang="en-US" sz="2600" dirty="0" smtClean="0"/>
              <a:t> H</a:t>
            </a:r>
          </a:p>
          <a:p>
            <a:pPr>
              <a:buNone/>
            </a:pPr>
            <a:r>
              <a:rPr lang="en-US" sz="2600" dirty="0" smtClean="0"/>
              <a:t>				    </a:t>
            </a:r>
            <a:r>
              <a:rPr lang="en-US" sz="2600" dirty="0" err="1" smtClean="0"/>
              <a:t>Arginine</a:t>
            </a:r>
            <a:endParaRPr lang="en-US" sz="2600" dirty="0" smtClean="0"/>
          </a:p>
          <a:p>
            <a:pPr>
              <a:buNone/>
            </a:pPr>
            <a:r>
              <a:rPr lang="en-US" sz="2600" dirty="0" smtClean="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IN" sz="2400" dirty="0" smtClean="0"/>
              <a:t>	</a:t>
            </a:r>
            <a:r>
              <a:rPr lang="en-IN" sz="2400" b="1" dirty="0" smtClean="0"/>
              <a:t>2.</a:t>
            </a:r>
            <a:r>
              <a:rPr lang="en-IN" sz="2400" dirty="0" smtClean="0"/>
              <a:t>  Genetic blockage in a pathway tend to accumulate &amp; excrete the metabolic intermediate prior to the blockage.</a:t>
            </a:r>
          </a:p>
          <a:p>
            <a:pPr>
              <a:buNone/>
            </a:pPr>
            <a:r>
              <a:rPr lang="en-IN" sz="2400" dirty="0" smtClean="0"/>
              <a:t>	-  These intermediate allow the growth of other mutants blocked in the same pathway at an earlier step.</a:t>
            </a:r>
          </a:p>
          <a:p>
            <a:pPr>
              <a:buNone/>
            </a:pPr>
            <a:r>
              <a:rPr lang="en-IN" sz="2400" dirty="0" smtClean="0"/>
              <a:t>	 e.g. Strains with mutations in the gene I  excrete </a:t>
            </a:r>
            <a:r>
              <a:rPr lang="en-IN" sz="2400" dirty="0" err="1" smtClean="0"/>
              <a:t>Ornithine</a:t>
            </a:r>
            <a:r>
              <a:rPr lang="en-IN" sz="2400" dirty="0" smtClean="0"/>
              <a:t>, which is utilized by the strains blocked at earlier steps.</a:t>
            </a:r>
          </a:p>
          <a:p>
            <a:pPr>
              <a:buNone/>
            </a:pPr>
            <a:r>
              <a:rPr lang="en-IN" sz="2400" dirty="0" smtClean="0"/>
              <a:t>	-  Intermediate excreted by the mutant strains can be chemically isolated &amp; identified.</a:t>
            </a:r>
          </a:p>
          <a:p>
            <a:pPr>
              <a:buNone/>
            </a:pPr>
            <a:r>
              <a:rPr lang="en-IN" sz="2400" dirty="0" smtClean="0"/>
              <a:t>	</a:t>
            </a:r>
            <a:r>
              <a:rPr lang="en-IN" sz="2400" b="1" dirty="0" smtClean="0"/>
              <a:t>3.</a:t>
            </a:r>
            <a:r>
              <a:rPr lang="en-IN" sz="2400" dirty="0" smtClean="0"/>
              <a:t>  Information on the sequence of reactions in a biosynthetic pathway can also be obtained by testing the growth response of mutant strains to suspected intermediates of the pathway.</a:t>
            </a:r>
          </a:p>
          <a:p>
            <a:pPr>
              <a:buNone/>
            </a:pPr>
            <a:r>
              <a:rPr lang="en-IN" sz="2400" dirty="0" smtClean="0"/>
              <a:t>	e.g.  An </a:t>
            </a:r>
            <a:r>
              <a:rPr lang="en-IN" sz="2400" dirty="0" err="1" smtClean="0"/>
              <a:t>arg</a:t>
            </a:r>
            <a:r>
              <a:rPr lang="en-IN" sz="2400" dirty="0" smtClean="0"/>
              <a:t> I mutant will grow if </a:t>
            </a:r>
            <a:r>
              <a:rPr lang="en-IN" sz="2400" dirty="0" err="1" smtClean="0"/>
              <a:t>arginine</a:t>
            </a:r>
            <a:r>
              <a:rPr lang="en-IN" sz="2400" dirty="0" smtClean="0"/>
              <a:t> or </a:t>
            </a:r>
            <a:r>
              <a:rPr lang="en-IN" sz="2400" dirty="0" err="1" smtClean="0"/>
              <a:t>citrulline</a:t>
            </a:r>
            <a:r>
              <a:rPr lang="en-IN" sz="2400" dirty="0" smtClean="0"/>
              <a:t> is added to the medium. An </a:t>
            </a:r>
            <a:r>
              <a:rPr lang="en-IN" sz="2400" dirty="0" err="1" smtClean="0"/>
              <a:t>arg</a:t>
            </a:r>
            <a:r>
              <a:rPr lang="en-IN" sz="2400" dirty="0" smtClean="0"/>
              <a:t> A strain will grow if </a:t>
            </a:r>
            <a:r>
              <a:rPr lang="en-IN" sz="2400" dirty="0" err="1" smtClean="0"/>
              <a:t>arginine</a:t>
            </a:r>
            <a:r>
              <a:rPr lang="en-IN" sz="2400" dirty="0" smtClean="0"/>
              <a:t>, </a:t>
            </a:r>
            <a:r>
              <a:rPr lang="en-IN" sz="2400" dirty="0" err="1" smtClean="0"/>
              <a:t>citrulline</a:t>
            </a:r>
            <a:r>
              <a:rPr lang="en-IN" sz="2400" dirty="0" smtClean="0"/>
              <a:t> or </a:t>
            </a:r>
            <a:r>
              <a:rPr lang="en-IN" sz="2400" dirty="0" err="1" smtClean="0"/>
              <a:t>ornithine</a:t>
            </a:r>
            <a:r>
              <a:rPr lang="en-IN" sz="2400" dirty="0" smtClean="0"/>
              <a:t> is added.</a:t>
            </a:r>
          </a:p>
          <a:p>
            <a:pPr>
              <a:buNone/>
            </a:pPr>
            <a:r>
              <a:rPr lang="en-IN" sz="2400" dirty="0" smtClean="0"/>
              <a:t>	-  indicate </a:t>
            </a:r>
            <a:r>
              <a:rPr lang="en-IN" sz="2400" dirty="0" err="1" smtClean="0"/>
              <a:t>citrulline</a:t>
            </a:r>
            <a:r>
              <a:rPr lang="en-IN" sz="2400" dirty="0" smtClean="0"/>
              <a:t> &amp; </a:t>
            </a:r>
            <a:r>
              <a:rPr lang="en-IN" sz="2400" dirty="0" err="1" smtClean="0"/>
              <a:t>ornithine</a:t>
            </a:r>
            <a:r>
              <a:rPr lang="en-IN" sz="2400" dirty="0" smtClean="0"/>
              <a:t> appear to be intermediates of the </a:t>
            </a:r>
            <a:r>
              <a:rPr lang="en-IN" sz="2400" dirty="0" err="1" smtClean="0"/>
              <a:t>arginine</a:t>
            </a:r>
            <a:r>
              <a:rPr lang="en-IN" sz="2400" dirty="0" smtClean="0"/>
              <a:t> pathway with </a:t>
            </a:r>
            <a:r>
              <a:rPr lang="en-IN" sz="2400" dirty="0" err="1" smtClean="0"/>
              <a:t>ornithine</a:t>
            </a:r>
            <a:r>
              <a:rPr lang="en-IN" sz="2400" dirty="0" smtClean="0"/>
              <a:t> being a precursor of </a:t>
            </a:r>
            <a:r>
              <a:rPr lang="en-IN" sz="2400" dirty="0" err="1" smtClean="0"/>
              <a:t>citrulline</a:t>
            </a:r>
            <a:r>
              <a:rPr lang="en-IN" sz="2400" dirty="0" smtClean="0"/>
              <a:t>.</a:t>
            </a:r>
            <a:endParaRPr lang="en-IN"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400" b="1" u="sng" dirty="0" smtClean="0"/>
              <a:t>Use of Isotopic Labeling :</a:t>
            </a:r>
          </a:p>
          <a:p>
            <a:pPr>
              <a:buNone/>
            </a:pPr>
            <a:r>
              <a:rPr lang="en-US" sz="2400" dirty="0" smtClean="0"/>
              <a:t>	-  Exogenous compound is labeled with radioisotope.</a:t>
            </a:r>
          </a:p>
          <a:p>
            <a:pPr>
              <a:buNone/>
            </a:pPr>
            <a:r>
              <a:rPr lang="en-US" sz="2400" dirty="0" smtClean="0"/>
              <a:t>	- Chemical fractionation of labeled cells can revel the ultimate location of radioactivity in the various cell constituents.</a:t>
            </a:r>
          </a:p>
          <a:p>
            <a:pPr>
              <a:buNone/>
            </a:pPr>
            <a:r>
              <a:rPr lang="en-US" sz="2400" dirty="0" smtClean="0"/>
              <a:t>	-  e.g.  C</a:t>
            </a:r>
            <a:r>
              <a:rPr lang="en-US" sz="2000" dirty="0" smtClean="0"/>
              <a:t>14 </a:t>
            </a:r>
            <a:r>
              <a:rPr lang="en-US" sz="2400" dirty="0" smtClean="0"/>
              <a:t>- labeled </a:t>
            </a:r>
            <a:r>
              <a:rPr lang="en-US" sz="2400" dirty="0" err="1" smtClean="0"/>
              <a:t>glutamic</a:t>
            </a:r>
            <a:r>
              <a:rPr lang="en-US" sz="2400" dirty="0" smtClean="0"/>
              <a:t> acid is incorporated in to protein , not only as </a:t>
            </a:r>
            <a:r>
              <a:rPr lang="en-US" sz="2400" dirty="0" err="1" smtClean="0"/>
              <a:t>glutamic</a:t>
            </a:r>
            <a:r>
              <a:rPr lang="en-US" sz="2400" dirty="0" smtClean="0"/>
              <a:t> acid residues but also as residues of </a:t>
            </a:r>
            <a:r>
              <a:rPr lang="en-US" sz="2400" dirty="0" err="1" smtClean="0"/>
              <a:t>arginine</a:t>
            </a:r>
            <a:r>
              <a:rPr lang="en-US" sz="2400" dirty="0" smtClean="0"/>
              <a:t> and </a:t>
            </a:r>
            <a:r>
              <a:rPr lang="en-US" sz="2400" dirty="0" err="1" smtClean="0"/>
              <a:t>proline</a:t>
            </a:r>
            <a:r>
              <a:rPr lang="en-US" sz="2400" dirty="0" smtClean="0"/>
              <a:t> means </a:t>
            </a:r>
            <a:r>
              <a:rPr lang="en-US" sz="2400" dirty="0" err="1" smtClean="0"/>
              <a:t>glutamic</a:t>
            </a:r>
            <a:r>
              <a:rPr lang="en-US" sz="2400" dirty="0" smtClean="0"/>
              <a:t> acid is a biosynthetic precursor of </a:t>
            </a:r>
            <a:r>
              <a:rPr lang="en-US" sz="2400" dirty="0" err="1" smtClean="0"/>
              <a:t>arginine</a:t>
            </a:r>
            <a:r>
              <a:rPr lang="en-US" sz="2400" dirty="0" smtClean="0"/>
              <a:t> and </a:t>
            </a:r>
            <a:r>
              <a:rPr lang="en-US" sz="2400" dirty="0" err="1" smtClean="0"/>
              <a:t>proline</a:t>
            </a:r>
            <a:r>
              <a:rPr lang="en-US" sz="2400" dirty="0" smtClean="0"/>
              <a:t> .</a:t>
            </a:r>
          </a:p>
          <a:p>
            <a:pPr lvl="1"/>
            <a:r>
              <a:rPr lang="en-US" sz="2400" dirty="0" smtClean="0"/>
              <a:t>Another technique employing a radioisotopes is </a:t>
            </a:r>
            <a:r>
              <a:rPr lang="en-US" sz="2400" b="1" dirty="0" smtClean="0"/>
              <a:t>Pulse labeling.</a:t>
            </a:r>
          </a:p>
          <a:p>
            <a:pPr lvl="1">
              <a:buNone/>
            </a:pPr>
            <a:r>
              <a:rPr lang="en-US" sz="2400" b="1" smtClean="0"/>
              <a:t>-  </a:t>
            </a:r>
            <a:r>
              <a:rPr lang="en-US" sz="2000" dirty="0" smtClean="0"/>
              <a:t>	</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b="1" u="sng" dirty="0" smtClean="0"/>
              <a:t>Respiration</a:t>
            </a:r>
            <a:r>
              <a:rPr lang="en-US" dirty="0" smtClean="0"/>
              <a:t> :</a:t>
            </a:r>
            <a:endParaRPr lang="en-US" sz="2400" dirty="0" smtClean="0"/>
          </a:p>
          <a:p>
            <a:pPr>
              <a:buNone/>
            </a:pPr>
            <a:r>
              <a:rPr lang="en-US" sz="2400" dirty="0" smtClean="0"/>
              <a:t>	</a:t>
            </a:r>
            <a:r>
              <a:rPr lang="en-US" sz="2600" dirty="0" smtClean="0"/>
              <a:t>- In Higher organisms Respiration is defined as intake of O2  and release of CO2 .</a:t>
            </a:r>
          </a:p>
          <a:p>
            <a:pPr>
              <a:buNone/>
            </a:pPr>
            <a:r>
              <a:rPr lang="en-US" sz="2600" dirty="0" smtClean="0"/>
              <a:t>	-  In bacteria it is a oxidation of metabolites, resulting in release of energy.</a:t>
            </a:r>
          </a:p>
          <a:p>
            <a:pPr>
              <a:buNone/>
            </a:pPr>
            <a:r>
              <a:rPr lang="en-US" sz="2600" dirty="0" smtClean="0"/>
              <a:t>	-  ATP is generated by three main mechanism : </a:t>
            </a:r>
          </a:p>
          <a:p>
            <a:pPr>
              <a:buNone/>
            </a:pPr>
            <a:r>
              <a:rPr lang="en-US" sz="2600" dirty="0" smtClean="0"/>
              <a:t>	    	1. Respiration -  Aerobic &amp; Anaerobic respiration</a:t>
            </a:r>
          </a:p>
          <a:p>
            <a:pPr>
              <a:buNone/>
            </a:pPr>
            <a:r>
              <a:rPr lang="en-US" sz="2600" dirty="0" smtClean="0"/>
              <a:t>		2.  Fermentation</a:t>
            </a:r>
          </a:p>
          <a:p>
            <a:pPr>
              <a:buNone/>
            </a:pPr>
            <a:r>
              <a:rPr lang="en-US" sz="2600" dirty="0" smtClean="0"/>
              <a:t>		3.  Photosynthesis</a:t>
            </a:r>
          </a:p>
          <a:p>
            <a:pPr>
              <a:buNone/>
            </a:pPr>
            <a:r>
              <a:rPr lang="en-US" sz="2600" dirty="0" smtClean="0"/>
              <a:t>				</a:t>
            </a:r>
            <a:r>
              <a:rPr lang="en-US" sz="2600" b="1" dirty="0" smtClean="0"/>
              <a:t>      Donor	     Acceptor		Donor</a:t>
            </a:r>
          </a:p>
          <a:p>
            <a:pPr>
              <a:buNone/>
            </a:pPr>
            <a:r>
              <a:rPr lang="en-US" sz="2600" dirty="0" smtClean="0"/>
              <a:t>   Aerobic Respiration       Organic     →         O</a:t>
            </a:r>
            <a:r>
              <a:rPr lang="en-US" sz="2200" dirty="0" smtClean="0"/>
              <a:t>2 </a:t>
            </a:r>
            <a:r>
              <a:rPr lang="en-US" sz="2600" dirty="0" smtClean="0"/>
              <a:t>        →      Inorganic</a:t>
            </a:r>
          </a:p>
          <a:p>
            <a:pPr>
              <a:buNone/>
            </a:pPr>
            <a:r>
              <a:rPr lang="en-US" sz="2600" dirty="0" smtClean="0"/>
              <a:t>Anaerobic Respiration     Organic     →     Inorganic   →     Inorganic</a:t>
            </a:r>
          </a:p>
          <a:p>
            <a:pPr>
              <a:buNone/>
            </a:pPr>
            <a:r>
              <a:rPr lang="en-US" sz="2600" dirty="0" smtClean="0"/>
              <a:t>   Fermentation                  Organic     →     organic</a:t>
            </a:r>
          </a:p>
          <a:p>
            <a:pPr>
              <a:buNone/>
            </a:pPr>
            <a:r>
              <a:rPr lang="en-US" sz="2600" dirty="0" smtClean="0"/>
              <a:t> 		-  In Respiration primary ē donor is </a:t>
            </a:r>
            <a:r>
              <a:rPr lang="en-US" sz="2600" dirty="0" err="1" smtClean="0"/>
              <a:t>oxidizable</a:t>
            </a:r>
            <a:r>
              <a:rPr lang="en-US" sz="2600" dirty="0" smtClean="0"/>
              <a:t> substrate and </a:t>
            </a:r>
          </a:p>
          <a:p>
            <a:pPr>
              <a:buNone/>
            </a:pPr>
            <a:r>
              <a:rPr lang="en-US" sz="2600" dirty="0" smtClean="0"/>
              <a:t>	terminal ē acceptor is an inorganic compound either O</a:t>
            </a:r>
            <a:r>
              <a:rPr lang="en-US" sz="2200" dirty="0" smtClean="0"/>
              <a:t>2  </a:t>
            </a:r>
            <a:r>
              <a:rPr lang="en-US" sz="2600" dirty="0" smtClean="0"/>
              <a:t>(aerobic) or </a:t>
            </a:r>
          </a:p>
          <a:p>
            <a:pPr>
              <a:buNone/>
            </a:pPr>
            <a:r>
              <a:rPr lang="en-US" sz="2600" dirty="0" smtClean="0"/>
              <a:t>	No</a:t>
            </a:r>
            <a:r>
              <a:rPr lang="en-US" sz="2200" dirty="0" smtClean="0"/>
              <a:t>3</a:t>
            </a:r>
            <a:r>
              <a:rPr lang="en-US" sz="2600" dirty="0" smtClean="0"/>
              <a:t>, SO</a:t>
            </a:r>
            <a:r>
              <a:rPr lang="en-US" sz="2200" dirty="0" smtClean="0"/>
              <a:t>4 </a:t>
            </a:r>
            <a:r>
              <a:rPr lang="en-US" sz="2600" dirty="0" smtClean="0"/>
              <a:t>or CO</a:t>
            </a:r>
            <a:r>
              <a:rPr lang="en-US" sz="2200" dirty="0" smtClean="0"/>
              <a:t>3</a:t>
            </a:r>
            <a:r>
              <a:rPr lang="en-US" sz="2600" dirty="0" smtClean="0"/>
              <a:t>  (anaerobic).</a:t>
            </a:r>
          </a:p>
          <a:p>
            <a:pPr>
              <a:buNone/>
            </a:pPr>
            <a:endParaRPr lang="en-US" sz="2600" dirty="0" smtClean="0"/>
          </a:p>
          <a:p>
            <a:pPr>
              <a:buNone/>
            </a:pPr>
            <a:endParaRPr lang="en-US" sz="2400" dirty="0" smtClean="0"/>
          </a:p>
          <a:p>
            <a:pPr>
              <a:buNone/>
            </a:pPr>
            <a:r>
              <a:rPr lang="en-US" sz="2400" dirty="0" smtClean="0"/>
              <a:t>		</a:t>
            </a:r>
          </a:p>
          <a:p>
            <a:pPr>
              <a:buNone/>
            </a:pPr>
            <a:endParaRPr lang="en-IN"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sz="2400" dirty="0" smtClean="0"/>
          </a:p>
          <a:p>
            <a:r>
              <a:rPr lang="en-US" sz="2400" dirty="0" smtClean="0"/>
              <a:t>In eukaryotic cells Electron Transport Chain (ETC) &amp; Oxidative </a:t>
            </a:r>
            <a:r>
              <a:rPr lang="en-US" sz="2400" dirty="0" err="1" smtClean="0"/>
              <a:t>Phosphorylation</a:t>
            </a:r>
            <a:r>
              <a:rPr lang="en-US" sz="2400" dirty="0" smtClean="0"/>
              <a:t> occurs in Mitochondria.</a:t>
            </a:r>
          </a:p>
          <a:p>
            <a:pPr>
              <a:buNone/>
            </a:pPr>
            <a:r>
              <a:rPr lang="en-US" sz="2400" dirty="0" smtClean="0"/>
              <a:t>	-  The role of mitochondria in O</a:t>
            </a:r>
            <a:r>
              <a:rPr lang="en-US" sz="2000" dirty="0" smtClean="0"/>
              <a:t>2</a:t>
            </a:r>
            <a:r>
              <a:rPr lang="en-US" sz="2400" dirty="0" smtClean="0"/>
              <a:t> uptake or respiration was demonstrated by Otto Warburg in 1913.</a:t>
            </a:r>
          </a:p>
          <a:p>
            <a:pPr>
              <a:buNone/>
            </a:pPr>
            <a:r>
              <a:rPr lang="en-US" sz="2400" dirty="0" smtClean="0"/>
              <a:t>	-  In </a:t>
            </a:r>
            <a:r>
              <a:rPr lang="en-IN" sz="2400" dirty="0" smtClean="0"/>
              <a:t>1948 by E. Kennedy and Albert </a:t>
            </a:r>
            <a:r>
              <a:rPr lang="en-IN" sz="2400" dirty="0" err="1" smtClean="0"/>
              <a:t>Lehninger</a:t>
            </a:r>
            <a:r>
              <a:rPr lang="en-IN" sz="2400" dirty="0" smtClean="0"/>
              <a:t> showed that mitochondria are the site of oxidative </a:t>
            </a:r>
            <a:r>
              <a:rPr lang="en-IN" sz="2400" dirty="0" err="1" smtClean="0"/>
              <a:t>phosphorylation</a:t>
            </a:r>
            <a:r>
              <a:rPr lang="en-IN" sz="2400" dirty="0" smtClean="0"/>
              <a:t> in eukaryotes.</a:t>
            </a:r>
          </a:p>
          <a:p>
            <a:pPr>
              <a:buNone/>
            </a:pPr>
            <a:r>
              <a:rPr lang="en-US" sz="2400" dirty="0" smtClean="0"/>
              <a:t>	- </a:t>
            </a:r>
            <a:r>
              <a:rPr lang="en-IN" sz="2400" dirty="0" smtClean="0"/>
              <a:t>The inner membrane bears the components of the respiratory chain and the ATP </a:t>
            </a:r>
            <a:r>
              <a:rPr lang="en-IN" sz="2400" dirty="0" err="1" smtClean="0"/>
              <a:t>synthase</a:t>
            </a:r>
            <a:r>
              <a:rPr lang="en-IN" sz="2400" dirty="0" smtClean="0"/>
              <a:t>.</a:t>
            </a:r>
          </a:p>
          <a:p>
            <a:pPr>
              <a:buNone/>
            </a:pPr>
            <a:r>
              <a:rPr lang="en-US" sz="2400" dirty="0" smtClean="0"/>
              <a:t>	- In Bacteria, the plasma membrane plays  the same role as inner membrane of mitochondria.</a:t>
            </a:r>
          </a:p>
          <a:p>
            <a:r>
              <a:rPr lang="en-US" sz="2400" b="1" u="sng" dirty="0" smtClean="0"/>
              <a:t>Electron Transport Chain (ETC) :  </a:t>
            </a:r>
            <a:endParaRPr lang="en-US" sz="2400" dirty="0" smtClean="0"/>
          </a:p>
          <a:p>
            <a:pPr>
              <a:buNone/>
            </a:pPr>
            <a:r>
              <a:rPr lang="en-US" sz="2400" dirty="0" smtClean="0"/>
              <a:t>	ETC of Mitochondria contains large number of electron carrying proteins that acts in sequence to transfer the electrons from reduced substrates to O</a:t>
            </a:r>
            <a:r>
              <a:rPr lang="en-US" sz="2000" dirty="0" smtClean="0"/>
              <a:t>2</a:t>
            </a:r>
            <a:r>
              <a:rPr lang="en-US" sz="2400" dirty="0" smtClean="0"/>
              <a:t>.  </a:t>
            </a:r>
          </a:p>
          <a:p>
            <a:pPr>
              <a:buNone/>
            </a:pPr>
            <a:r>
              <a:rPr lang="en-US" sz="2400" dirty="0" smtClean="0"/>
              <a:t>	</a:t>
            </a:r>
            <a:endParaRPr lang="en-IN"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400" dirty="0" smtClean="0"/>
              <a:t>  Electron carrying proteins includes :</a:t>
            </a:r>
          </a:p>
          <a:p>
            <a:pPr>
              <a:buNone/>
            </a:pPr>
            <a:r>
              <a:rPr lang="en-US" sz="2400" dirty="0" smtClean="0"/>
              <a:t>		1.  </a:t>
            </a:r>
            <a:r>
              <a:rPr lang="en-US" sz="2400" dirty="0" err="1" smtClean="0"/>
              <a:t>Nicotinamide</a:t>
            </a:r>
            <a:r>
              <a:rPr lang="en-US" sz="2400" dirty="0" smtClean="0"/>
              <a:t> nucleotides(NAD⁺ or NADP⁺)</a:t>
            </a:r>
          </a:p>
          <a:p>
            <a:pPr>
              <a:buNone/>
            </a:pPr>
            <a:r>
              <a:rPr lang="en-US" sz="2400" dirty="0" smtClean="0"/>
              <a:t>		2.  </a:t>
            </a:r>
            <a:r>
              <a:rPr lang="en-US" sz="2400" dirty="0" err="1" smtClean="0"/>
              <a:t>Flavin</a:t>
            </a:r>
            <a:r>
              <a:rPr lang="en-US" sz="2400" dirty="0" smtClean="0"/>
              <a:t> nucleotides (FMN or FAD)</a:t>
            </a:r>
          </a:p>
          <a:p>
            <a:pPr>
              <a:buNone/>
            </a:pPr>
            <a:r>
              <a:rPr lang="en-US" sz="2400" dirty="0" smtClean="0"/>
              <a:t>		3.  </a:t>
            </a:r>
            <a:r>
              <a:rPr lang="en-US" sz="2400" dirty="0" err="1" smtClean="0"/>
              <a:t>Ubiquinone</a:t>
            </a:r>
            <a:r>
              <a:rPr lang="en-US" sz="2400" dirty="0" smtClean="0"/>
              <a:t>  or Coenzyme-Q</a:t>
            </a:r>
          </a:p>
          <a:p>
            <a:pPr>
              <a:buNone/>
            </a:pPr>
            <a:r>
              <a:rPr lang="en-US" sz="2400" dirty="0" smtClean="0"/>
              <a:t>		4.  </a:t>
            </a:r>
            <a:r>
              <a:rPr lang="en-US" sz="2400" dirty="0" err="1" smtClean="0"/>
              <a:t>Cytochromes</a:t>
            </a:r>
            <a:endParaRPr lang="en-US" sz="2400" dirty="0" smtClean="0"/>
          </a:p>
          <a:p>
            <a:pPr>
              <a:buNone/>
            </a:pPr>
            <a:r>
              <a:rPr lang="en-US" sz="2400" dirty="0" smtClean="0"/>
              <a:t>		5. Iron-sulfur proteins</a:t>
            </a:r>
          </a:p>
          <a:p>
            <a:pPr>
              <a:buNone/>
            </a:pPr>
            <a:r>
              <a:rPr lang="en-US" sz="2400" dirty="0" smtClean="0"/>
              <a:t>	</a:t>
            </a:r>
            <a:r>
              <a:rPr lang="en-US" sz="2400" b="1" dirty="0" smtClean="0"/>
              <a:t>1.  </a:t>
            </a:r>
            <a:r>
              <a:rPr lang="en-US" sz="2400" b="1" dirty="0" err="1" smtClean="0"/>
              <a:t>Nicotinamide</a:t>
            </a:r>
            <a:r>
              <a:rPr lang="en-US" sz="2400" b="1" dirty="0" smtClean="0"/>
              <a:t> nucleotides(NAD⁺ or NADP⁺) : </a:t>
            </a:r>
          </a:p>
          <a:p>
            <a:pPr>
              <a:buNone/>
            </a:pPr>
            <a:r>
              <a:rPr lang="en-US" sz="2400" dirty="0" smtClean="0"/>
              <a:t>		-  Most of the electron pairs enters ETC arise from  </a:t>
            </a:r>
            <a:r>
              <a:rPr lang="en-IN" sz="2400" dirty="0" smtClean="0"/>
              <a:t>the action of 	</a:t>
            </a:r>
            <a:r>
              <a:rPr lang="en-IN" sz="2400" dirty="0" err="1" smtClean="0"/>
              <a:t>dehydrogenases</a:t>
            </a:r>
            <a:r>
              <a:rPr lang="en-IN" sz="2400" dirty="0" smtClean="0"/>
              <a:t> utilizes NAD⁺ or NADP⁺ as ē acceptors.</a:t>
            </a:r>
          </a:p>
          <a:p>
            <a:pPr>
              <a:buNone/>
            </a:pPr>
            <a:r>
              <a:rPr lang="en-US" sz="2400" dirty="0" smtClean="0"/>
              <a:t>		-  </a:t>
            </a:r>
            <a:r>
              <a:rPr lang="en-US" sz="2400" dirty="0" err="1" smtClean="0"/>
              <a:t>Nicotinamide</a:t>
            </a:r>
            <a:r>
              <a:rPr lang="en-US" sz="2400" dirty="0" smtClean="0"/>
              <a:t> nucleotides linked</a:t>
            </a:r>
            <a:r>
              <a:rPr lang="en-IN" sz="2400" dirty="0" smtClean="0"/>
              <a:t> </a:t>
            </a:r>
            <a:r>
              <a:rPr lang="en-IN" sz="2400" dirty="0" err="1" smtClean="0"/>
              <a:t>dehydrogenases</a:t>
            </a:r>
            <a:r>
              <a:rPr lang="en-IN" sz="2400" dirty="0" smtClean="0"/>
              <a:t> catalyze 	reversible reaction as follows:</a:t>
            </a:r>
          </a:p>
          <a:p>
            <a:pPr>
              <a:buNone/>
            </a:pPr>
            <a:r>
              <a:rPr lang="en-US" sz="2400" dirty="0" smtClean="0"/>
              <a:t>		Reduced substrate + </a:t>
            </a:r>
            <a:r>
              <a:rPr lang="en-IN" sz="2400" dirty="0" smtClean="0"/>
              <a:t>NAD⁺ ↔ Oxidized substrate + NADH + H⁺</a:t>
            </a:r>
          </a:p>
          <a:p>
            <a:pPr>
              <a:buNone/>
            </a:pPr>
            <a:r>
              <a:rPr lang="en-US" sz="2400" dirty="0" smtClean="0"/>
              <a:t>		Reduced substrate + </a:t>
            </a:r>
            <a:r>
              <a:rPr lang="en-IN" sz="2400" dirty="0" smtClean="0"/>
              <a:t>NADP⁺ ↔ Oxidized substrate + NADPH + H⁺</a:t>
            </a:r>
          </a:p>
          <a:p>
            <a:pPr>
              <a:buNone/>
            </a:pPr>
            <a:r>
              <a:rPr lang="en-US" sz="2400" dirty="0" smtClean="0"/>
              <a:t>		- Most </a:t>
            </a:r>
            <a:r>
              <a:rPr lang="en-IN" sz="2400" dirty="0" err="1" smtClean="0"/>
              <a:t>dehydrogenases</a:t>
            </a:r>
            <a:r>
              <a:rPr lang="en-IN" sz="2400" dirty="0" smtClean="0"/>
              <a:t> are specific for NAD⁺ as ē acceptors.</a:t>
            </a:r>
          </a:p>
          <a:p>
            <a:pPr>
              <a:buNone/>
            </a:pPr>
            <a:r>
              <a:rPr lang="en-US" sz="2400" dirty="0" smtClean="0"/>
              <a:t>		- </a:t>
            </a:r>
            <a:r>
              <a:rPr lang="en-IN" sz="2400" dirty="0" smtClean="0"/>
              <a:t>Some are in the </a:t>
            </a:r>
            <a:r>
              <a:rPr lang="en-IN" sz="2400" dirty="0" err="1" smtClean="0"/>
              <a:t>cytosol</a:t>
            </a:r>
            <a:r>
              <a:rPr lang="en-IN" sz="2400" dirty="0" smtClean="0"/>
              <a:t>, others are in mitochondria, and still 	others have mitochondrial and </a:t>
            </a:r>
            <a:r>
              <a:rPr lang="en-IN" sz="2400" dirty="0" err="1" smtClean="0"/>
              <a:t>cytosolic</a:t>
            </a:r>
            <a:r>
              <a:rPr lang="en-IN" sz="2400" dirty="0" smtClean="0"/>
              <a:t> </a:t>
            </a:r>
            <a:r>
              <a:rPr lang="en-IN" sz="2400" dirty="0" err="1" smtClean="0"/>
              <a:t>isozymes</a:t>
            </a:r>
            <a:r>
              <a:rPr lang="en-IN" sz="2400" dirty="0" smtClean="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IN" sz="2400" dirty="0" smtClean="0"/>
              <a:t>	-  NAD-linked </a:t>
            </a:r>
            <a:r>
              <a:rPr lang="en-IN" sz="2400" dirty="0" err="1" smtClean="0"/>
              <a:t>dehydrogenases</a:t>
            </a:r>
            <a:r>
              <a:rPr lang="en-IN" sz="2400" dirty="0" smtClean="0"/>
              <a:t> remove two hydrogen atoms from their substrates.</a:t>
            </a:r>
          </a:p>
          <a:p>
            <a:pPr>
              <a:buNone/>
            </a:pPr>
            <a:r>
              <a:rPr lang="en-IN" sz="2400" dirty="0" smtClean="0"/>
              <a:t>	-  One of these is transferred as a hydride ion (:H) to NAD; the other is released</a:t>
            </a:r>
            <a:r>
              <a:rPr lang="en-IN" sz="2400" b="1" dirty="0" smtClean="0"/>
              <a:t> </a:t>
            </a:r>
            <a:r>
              <a:rPr lang="en-IN" sz="2400" dirty="0" smtClean="0"/>
              <a:t>as H⁺ in the medium.</a:t>
            </a:r>
          </a:p>
          <a:p>
            <a:pPr>
              <a:buNone/>
            </a:pPr>
            <a:r>
              <a:rPr lang="en-IN" sz="2400" dirty="0" smtClean="0"/>
              <a:t>	-  NADH and NADPH are water-soluble electron carriers that associate</a:t>
            </a:r>
          </a:p>
          <a:p>
            <a:pPr>
              <a:buNone/>
            </a:pPr>
            <a:r>
              <a:rPr lang="en-IN" sz="2400" i="1" dirty="0" smtClean="0"/>
              <a:t>	</a:t>
            </a:r>
            <a:r>
              <a:rPr lang="en-IN" sz="2400" dirty="0" smtClean="0"/>
              <a:t>reversibly</a:t>
            </a:r>
            <a:r>
              <a:rPr lang="en-IN" sz="2400" i="1" dirty="0" smtClean="0"/>
              <a:t> </a:t>
            </a:r>
            <a:r>
              <a:rPr lang="en-IN" sz="2400" dirty="0" smtClean="0"/>
              <a:t>with</a:t>
            </a:r>
            <a:r>
              <a:rPr lang="en-IN" sz="2400" i="1" dirty="0" smtClean="0"/>
              <a:t> </a:t>
            </a:r>
            <a:r>
              <a:rPr lang="en-IN" sz="2400" i="1" dirty="0" err="1" smtClean="0"/>
              <a:t>dehydrogenases</a:t>
            </a:r>
            <a:r>
              <a:rPr lang="en-IN" sz="2400" i="1" dirty="0" smtClean="0"/>
              <a:t>.</a:t>
            </a:r>
          </a:p>
          <a:p>
            <a:pPr>
              <a:buNone/>
            </a:pPr>
            <a:r>
              <a:rPr lang="en-IN" sz="2400" i="1" dirty="0" smtClean="0"/>
              <a:t>	-  </a:t>
            </a:r>
            <a:r>
              <a:rPr lang="en-IN" sz="2400" dirty="0" smtClean="0"/>
              <a:t>NADH carries electrons from catabolic reactions.</a:t>
            </a:r>
          </a:p>
          <a:p>
            <a:pPr>
              <a:buNone/>
            </a:pPr>
            <a:r>
              <a:rPr lang="en-IN" sz="2400" dirty="0" smtClean="0"/>
              <a:t>	-  NADPH generally supplies electrons to anabolic reactions.</a:t>
            </a:r>
          </a:p>
          <a:p>
            <a:pPr>
              <a:buNone/>
            </a:pPr>
            <a:r>
              <a:rPr lang="en-US" sz="2400" dirty="0" smtClean="0"/>
              <a:t>	</a:t>
            </a:r>
            <a:r>
              <a:rPr lang="en-US" sz="2400" b="1" dirty="0" smtClean="0"/>
              <a:t>2.  </a:t>
            </a:r>
            <a:r>
              <a:rPr lang="en-US" sz="2400" b="1" dirty="0" err="1" smtClean="0"/>
              <a:t>Flavoproteins</a:t>
            </a:r>
            <a:r>
              <a:rPr lang="en-US" sz="2400" b="1" dirty="0" smtClean="0"/>
              <a:t> :</a:t>
            </a:r>
          </a:p>
          <a:p>
            <a:pPr>
              <a:buNone/>
            </a:pPr>
            <a:r>
              <a:rPr lang="en-US" sz="2400" b="1" dirty="0" smtClean="0"/>
              <a:t>	-  </a:t>
            </a:r>
            <a:r>
              <a:rPr lang="en-US" sz="2400" dirty="0" err="1" smtClean="0"/>
              <a:t>Flavoproteins</a:t>
            </a:r>
            <a:r>
              <a:rPr lang="en-US" sz="2400" dirty="0" smtClean="0"/>
              <a:t> are the en</a:t>
            </a:r>
            <a:r>
              <a:rPr lang="en-IN" sz="2400" dirty="0" err="1" smtClean="0"/>
              <a:t>zyme</a:t>
            </a:r>
            <a:r>
              <a:rPr lang="en-IN" sz="2400" dirty="0" smtClean="0"/>
              <a:t> with a yellow </a:t>
            </a:r>
            <a:r>
              <a:rPr lang="en-IN" sz="2400" dirty="0" err="1" smtClean="0"/>
              <a:t>colored</a:t>
            </a:r>
            <a:r>
              <a:rPr lang="en-IN" sz="2400" dirty="0" smtClean="0"/>
              <a:t> prosthetic group derived from vitamin Riboflavin. </a:t>
            </a:r>
          </a:p>
          <a:p>
            <a:pPr>
              <a:buNone/>
            </a:pPr>
            <a:r>
              <a:rPr lang="en-US" sz="2400" dirty="0" smtClean="0"/>
              <a:t>	-  The </a:t>
            </a:r>
            <a:r>
              <a:rPr lang="en-IN" sz="2400" dirty="0" smtClean="0"/>
              <a:t>prosthetic groups are FMN or FAD. Both possess same active site capable of undergoing reversible Oxidation &amp; Reduction.</a:t>
            </a:r>
          </a:p>
          <a:p>
            <a:pPr>
              <a:buNone/>
            </a:pPr>
            <a:r>
              <a:rPr lang="en-US" sz="2400" dirty="0" smtClean="0"/>
              <a:t>	- </a:t>
            </a:r>
            <a:r>
              <a:rPr lang="en-IN" sz="2400" dirty="0" smtClean="0"/>
              <a:t>The oxidized </a:t>
            </a:r>
            <a:r>
              <a:rPr lang="en-IN" sz="2400" dirty="0" err="1" smtClean="0"/>
              <a:t>flavin</a:t>
            </a:r>
            <a:r>
              <a:rPr lang="en-IN" sz="2400" dirty="0" smtClean="0"/>
              <a:t> nucleotide can accept either one electron (yielding the </a:t>
            </a:r>
            <a:r>
              <a:rPr lang="en-IN" sz="2400" dirty="0" err="1" smtClean="0"/>
              <a:t>semiquinone</a:t>
            </a:r>
            <a:r>
              <a:rPr lang="en-IN" sz="2400" dirty="0" smtClean="0"/>
              <a:t> form) or two (yielding FADH2 or FMNH2).</a:t>
            </a:r>
          </a:p>
          <a:p>
            <a:pPr>
              <a:buNone/>
            </a:pPr>
            <a:r>
              <a:rPr lang="en-US" sz="2400" dirty="0" smtClean="0"/>
              <a:t>	- F</a:t>
            </a:r>
            <a:r>
              <a:rPr lang="en-IN" sz="2400" dirty="0" err="1" smtClean="0"/>
              <a:t>lavoproteins</a:t>
            </a:r>
            <a:r>
              <a:rPr lang="en-IN" sz="2400" dirty="0" smtClean="0"/>
              <a:t> can participate in either one- or two-electron transfers . They serve as</a:t>
            </a:r>
            <a:r>
              <a:rPr lang="en-US" sz="2400" dirty="0" smtClean="0"/>
              <a:t> Intermediate between two reactions in which two ē are donated and in which one ē is accepted.</a:t>
            </a:r>
            <a:endParaRPr lang="en-IN" sz="2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endParaRPr lang="en-US" sz="2400" b="1" dirty="0" smtClean="0"/>
          </a:p>
          <a:p>
            <a:pPr>
              <a:buNone/>
            </a:pPr>
            <a:r>
              <a:rPr lang="en-US" sz="2400" b="1" dirty="0" smtClean="0"/>
              <a:t>	3.   </a:t>
            </a:r>
            <a:r>
              <a:rPr lang="en-US" sz="2400" b="1" dirty="0" err="1" smtClean="0"/>
              <a:t>Ubiquinone</a:t>
            </a:r>
            <a:r>
              <a:rPr lang="en-US" sz="2400" b="1" dirty="0" smtClean="0"/>
              <a:t>  or Coenzyme-Q :</a:t>
            </a:r>
          </a:p>
          <a:p>
            <a:pPr>
              <a:buNone/>
            </a:pPr>
            <a:r>
              <a:rPr lang="en-US" sz="2400" b="1" dirty="0" smtClean="0"/>
              <a:t>	</a:t>
            </a:r>
            <a:r>
              <a:rPr lang="en-IN" sz="2400" b="1" dirty="0" smtClean="0"/>
              <a:t> </a:t>
            </a:r>
            <a:r>
              <a:rPr lang="en-IN" sz="2400" b="1" dirty="0" err="1" smtClean="0"/>
              <a:t>Ubiquinone</a:t>
            </a:r>
            <a:r>
              <a:rPr lang="en-IN" sz="2400" b="1" dirty="0" smtClean="0"/>
              <a:t> (coenzyme Q) </a:t>
            </a:r>
            <a:r>
              <a:rPr lang="en-IN" sz="2400" dirty="0" smtClean="0"/>
              <a:t>is a lipid-soluble </a:t>
            </a:r>
            <a:r>
              <a:rPr lang="en-IN" sz="2400" dirty="0" err="1" smtClean="0"/>
              <a:t>benzoquinone</a:t>
            </a:r>
            <a:r>
              <a:rPr lang="en-IN" sz="2400" dirty="0" smtClean="0"/>
              <a:t> with a long </a:t>
            </a:r>
            <a:r>
              <a:rPr lang="en-IN" sz="2400" dirty="0" err="1" smtClean="0"/>
              <a:t>isoprenoid</a:t>
            </a:r>
            <a:r>
              <a:rPr lang="en-IN" sz="2400" dirty="0" smtClean="0"/>
              <a:t> side chain.</a:t>
            </a:r>
          </a:p>
          <a:p>
            <a:pPr>
              <a:buNone/>
            </a:pPr>
            <a:r>
              <a:rPr lang="en-IN" sz="2400" dirty="0" smtClean="0"/>
              <a:t>	-  closely related compounds </a:t>
            </a:r>
            <a:r>
              <a:rPr lang="en-IN" sz="2400" dirty="0" err="1" smtClean="0"/>
              <a:t>plastoquinone</a:t>
            </a:r>
            <a:r>
              <a:rPr lang="en-IN" sz="2400" dirty="0" smtClean="0"/>
              <a:t> (of plant chloroplasts) and </a:t>
            </a:r>
            <a:r>
              <a:rPr lang="en-IN" sz="2400" dirty="0" err="1" smtClean="0"/>
              <a:t>menaquinone</a:t>
            </a:r>
            <a:r>
              <a:rPr lang="en-IN" sz="2400" dirty="0" smtClean="0"/>
              <a:t> (of bacteria).</a:t>
            </a:r>
          </a:p>
          <a:p>
            <a:pPr>
              <a:buNone/>
            </a:pPr>
            <a:r>
              <a:rPr lang="en-IN" sz="2400" dirty="0" smtClean="0"/>
              <a:t>	- </a:t>
            </a:r>
            <a:r>
              <a:rPr lang="en-IN" sz="2400" dirty="0" err="1" smtClean="0"/>
              <a:t>Ubiquinone</a:t>
            </a:r>
            <a:r>
              <a:rPr lang="en-IN" sz="2400" dirty="0" smtClean="0"/>
              <a:t> can accept one electron to become the </a:t>
            </a:r>
            <a:r>
              <a:rPr lang="en-IN" sz="2400" dirty="0" err="1" smtClean="0"/>
              <a:t>semiquinone</a:t>
            </a:r>
            <a:r>
              <a:rPr lang="en-IN" sz="2400" dirty="0" smtClean="0"/>
              <a:t> radical (QH) or two electrons to form </a:t>
            </a:r>
            <a:r>
              <a:rPr lang="en-IN" sz="2400" dirty="0" err="1" smtClean="0"/>
              <a:t>ubiquinol</a:t>
            </a:r>
            <a:r>
              <a:rPr lang="en-IN" sz="2400" dirty="0" smtClean="0"/>
              <a:t> (QH2).</a:t>
            </a:r>
          </a:p>
          <a:p>
            <a:pPr>
              <a:buNone/>
            </a:pPr>
            <a:r>
              <a:rPr lang="en-IN" sz="2400" dirty="0" smtClean="0"/>
              <a:t>	- it can act at the junction between a two-electron donor and a one-electron acceptor.</a:t>
            </a:r>
          </a:p>
          <a:p>
            <a:pPr>
              <a:buNone/>
            </a:pPr>
            <a:r>
              <a:rPr lang="en-IN" sz="2400" dirty="0" smtClean="0"/>
              <a:t>	- Because </a:t>
            </a:r>
            <a:r>
              <a:rPr lang="en-IN" sz="2400" dirty="0" err="1" smtClean="0"/>
              <a:t>ubiquinone</a:t>
            </a:r>
            <a:r>
              <a:rPr lang="en-IN" sz="2400" dirty="0" smtClean="0"/>
              <a:t> is both small and hydrophobic, it is freely diffusible within the lipid </a:t>
            </a:r>
            <a:r>
              <a:rPr lang="en-IN" sz="2400" dirty="0" err="1" smtClean="0"/>
              <a:t>bilayer</a:t>
            </a:r>
            <a:r>
              <a:rPr lang="en-IN" sz="2400" dirty="0" smtClean="0"/>
              <a:t> of the inner mitochondrial membrane.</a:t>
            </a:r>
          </a:p>
          <a:p>
            <a:pPr>
              <a:buNone/>
            </a:pPr>
            <a:r>
              <a:rPr lang="en-IN" sz="2400" dirty="0" smtClean="0"/>
              <a:t>	- Carries both electrons and protons, it plays a central role in coupling electron flow to proton movement.</a:t>
            </a:r>
          </a:p>
          <a:p>
            <a:pPr>
              <a:buNone/>
            </a:pPr>
            <a:endParaRPr lang="en-IN" sz="24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sz="2400" b="1" dirty="0" smtClean="0"/>
          </a:p>
          <a:p>
            <a:pPr>
              <a:buNone/>
            </a:pPr>
            <a:r>
              <a:rPr lang="en-US" sz="2400" b="1" dirty="0" smtClean="0"/>
              <a:t>	4.  </a:t>
            </a:r>
            <a:r>
              <a:rPr lang="en-US" sz="2400" b="1" dirty="0" err="1" smtClean="0"/>
              <a:t>Cytochrome</a:t>
            </a:r>
            <a:r>
              <a:rPr lang="en-US" sz="2400" b="1" dirty="0" smtClean="0"/>
              <a:t> :</a:t>
            </a:r>
          </a:p>
          <a:p>
            <a:pPr>
              <a:buNone/>
            </a:pPr>
            <a:r>
              <a:rPr lang="en-US" sz="2400" b="1" dirty="0" smtClean="0"/>
              <a:t>	 </a:t>
            </a:r>
            <a:r>
              <a:rPr lang="en-IN" sz="2400" dirty="0" smtClean="0"/>
              <a:t>The </a:t>
            </a:r>
            <a:r>
              <a:rPr lang="en-IN" sz="2400" b="1" dirty="0" err="1" smtClean="0"/>
              <a:t>cytochromes</a:t>
            </a:r>
            <a:r>
              <a:rPr lang="en-IN" sz="2400" b="1" dirty="0" smtClean="0"/>
              <a:t> </a:t>
            </a:r>
            <a:r>
              <a:rPr lang="en-IN" sz="2400" dirty="0" smtClean="0"/>
              <a:t>are proteins with characteristic strong absorption of visible light, due to their iron containing </a:t>
            </a:r>
            <a:r>
              <a:rPr lang="en-IN" sz="2400" dirty="0" err="1" smtClean="0"/>
              <a:t>heme</a:t>
            </a:r>
            <a:r>
              <a:rPr lang="en-IN" sz="2400" dirty="0" smtClean="0"/>
              <a:t> prosthetic groups . </a:t>
            </a:r>
          </a:p>
          <a:p>
            <a:pPr>
              <a:buNone/>
            </a:pPr>
            <a:r>
              <a:rPr lang="en-IN" sz="2400" dirty="0" smtClean="0"/>
              <a:t>	-  Mitochondria contain three classes of </a:t>
            </a:r>
            <a:r>
              <a:rPr lang="en-IN" sz="2400" dirty="0" err="1" smtClean="0"/>
              <a:t>cytochromes</a:t>
            </a:r>
            <a:r>
              <a:rPr lang="en-IN" sz="2400" dirty="0" smtClean="0"/>
              <a:t>, designated     </a:t>
            </a:r>
            <a:r>
              <a:rPr lang="en-IN" sz="2400" b="1" i="1" dirty="0" smtClean="0"/>
              <a:t>a, b,  c </a:t>
            </a:r>
            <a:r>
              <a:rPr lang="en-IN" sz="2400" i="1" dirty="0" smtClean="0"/>
              <a:t>-  </a:t>
            </a:r>
            <a:r>
              <a:rPr lang="en-IN" sz="2400" dirty="0" smtClean="0"/>
              <a:t>distinguished by differences in their light-absorption spectra. -  Each type of </a:t>
            </a:r>
            <a:r>
              <a:rPr lang="en-IN" sz="2400" dirty="0" err="1" smtClean="0"/>
              <a:t>cytochrome</a:t>
            </a:r>
            <a:r>
              <a:rPr lang="en-IN" sz="2400" dirty="0" smtClean="0"/>
              <a:t> in its reduced (Fe</a:t>
            </a:r>
            <a:r>
              <a:rPr lang="en-IN" sz="2000" dirty="0" smtClean="0"/>
              <a:t>⁺2</a:t>
            </a:r>
            <a:r>
              <a:rPr lang="en-IN" sz="2400" dirty="0" smtClean="0"/>
              <a:t> ) state has three absorption bands in the visible range.</a:t>
            </a:r>
          </a:p>
          <a:p>
            <a:pPr>
              <a:buNone/>
            </a:pPr>
            <a:r>
              <a:rPr lang="en-IN" sz="2400" dirty="0" smtClean="0"/>
              <a:t>	-  near </a:t>
            </a:r>
            <a:r>
              <a:rPr lang="en-IN" sz="2400" b="1" dirty="0" smtClean="0"/>
              <a:t>600</a:t>
            </a:r>
            <a:r>
              <a:rPr lang="en-IN" sz="2400" dirty="0" smtClean="0"/>
              <a:t> nm in </a:t>
            </a:r>
            <a:r>
              <a:rPr lang="en-IN" sz="2400" b="1" dirty="0" smtClean="0"/>
              <a:t>type </a:t>
            </a:r>
            <a:r>
              <a:rPr lang="en-IN" sz="2400" b="1" i="1" dirty="0" smtClean="0"/>
              <a:t>a </a:t>
            </a:r>
            <a:r>
              <a:rPr lang="en-IN" sz="2400" i="1" dirty="0" err="1" smtClean="0"/>
              <a:t>cytochromes</a:t>
            </a:r>
            <a:r>
              <a:rPr lang="en-IN" sz="2400" i="1" dirty="0" smtClean="0"/>
              <a:t>,</a:t>
            </a:r>
            <a:r>
              <a:rPr lang="en-IN" sz="2400" dirty="0" smtClean="0"/>
              <a:t> near </a:t>
            </a:r>
            <a:r>
              <a:rPr lang="en-IN" sz="2400" b="1" dirty="0" smtClean="0"/>
              <a:t>560</a:t>
            </a:r>
            <a:r>
              <a:rPr lang="en-IN" sz="2400" dirty="0" smtClean="0"/>
              <a:t> nm in </a:t>
            </a:r>
            <a:r>
              <a:rPr lang="en-IN" sz="2400" b="1" dirty="0" smtClean="0"/>
              <a:t>type </a:t>
            </a:r>
            <a:r>
              <a:rPr lang="en-IN" sz="2400" b="1" i="1" dirty="0" smtClean="0"/>
              <a:t>b</a:t>
            </a:r>
            <a:r>
              <a:rPr lang="en-IN" sz="2400" i="1" dirty="0" smtClean="0"/>
              <a:t>, and </a:t>
            </a:r>
            <a:r>
              <a:rPr lang="en-IN" sz="2400" dirty="0" smtClean="0"/>
              <a:t>near </a:t>
            </a:r>
            <a:r>
              <a:rPr lang="en-IN" sz="2400" b="1" dirty="0" smtClean="0"/>
              <a:t>550 </a:t>
            </a:r>
            <a:r>
              <a:rPr lang="en-IN" sz="2400" dirty="0" smtClean="0"/>
              <a:t>nm in </a:t>
            </a:r>
            <a:r>
              <a:rPr lang="en-IN" sz="2400" b="1" i="1" dirty="0" smtClean="0"/>
              <a:t>type c.</a:t>
            </a:r>
          </a:p>
          <a:p>
            <a:pPr>
              <a:buNone/>
            </a:pPr>
            <a:r>
              <a:rPr lang="en-US" sz="2400" b="1" i="1" dirty="0" smtClean="0"/>
              <a:t>	</a:t>
            </a:r>
            <a:r>
              <a:rPr lang="en-US" sz="2400" dirty="0" smtClean="0"/>
              <a:t>-  </a:t>
            </a:r>
            <a:r>
              <a:rPr lang="en-US" sz="2400" dirty="0" err="1" smtClean="0"/>
              <a:t>Cytochromes</a:t>
            </a:r>
            <a:r>
              <a:rPr lang="en-US" sz="2400" dirty="0" smtClean="0"/>
              <a:t> were first discovered &amp; called </a:t>
            </a:r>
            <a:r>
              <a:rPr lang="en-US" sz="2400" b="1" dirty="0" err="1" smtClean="0"/>
              <a:t>histohematins</a:t>
            </a:r>
            <a:r>
              <a:rPr lang="en-US" sz="2400" b="1" dirty="0" smtClean="0"/>
              <a:t> in 1866 </a:t>
            </a:r>
            <a:r>
              <a:rPr lang="en-US" sz="2400" dirty="0" smtClean="0"/>
              <a:t>by  </a:t>
            </a:r>
            <a:r>
              <a:rPr lang="en-US" sz="2400" b="1" dirty="0" err="1" smtClean="0"/>
              <a:t>C.MacMunn</a:t>
            </a:r>
            <a:r>
              <a:rPr lang="en-US" sz="2400" b="1" dirty="0" smtClean="0"/>
              <a:t>.</a:t>
            </a:r>
          </a:p>
          <a:p>
            <a:pPr>
              <a:buNone/>
            </a:pPr>
            <a:r>
              <a:rPr lang="en-US" sz="2400" dirty="0" smtClean="0"/>
              <a:t>	-  All </a:t>
            </a:r>
            <a:r>
              <a:rPr lang="en-US" sz="2400" dirty="0" err="1" smtClean="0"/>
              <a:t>cytochromes</a:t>
            </a:r>
            <a:r>
              <a:rPr lang="en-US" sz="2400" dirty="0" smtClean="0"/>
              <a:t> undergo reversible Fe⁺</a:t>
            </a:r>
            <a:r>
              <a:rPr lang="en-US" sz="2000" dirty="0" smtClean="0"/>
              <a:t>2</a:t>
            </a:r>
            <a:r>
              <a:rPr lang="en-US" sz="2400" dirty="0" smtClean="0"/>
              <a:t>    to Fe⁺</a:t>
            </a:r>
            <a:r>
              <a:rPr lang="en-US" sz="2000" dirty="0" smtClean="0"/>
              <a:t>3  </a:t>
            </a:r>
            <a:r>
              <a:rPr lang="en-US" sz="2400" dirty="0" smtClean="0"/>
              <a:t>valance change</a:t>
            </a:r>
          </a:p>
          <a:p>
            <a:pPr>
              <a:buNone/>
            </a:pPr>
            <a:r>
              <a:rPr lang="en-IN" sz="2400" dirty="0" smtClean="0"/>
              <a:t>	- The </a:t>
            </a:r>
            <a:r>
              <a:rPr lang="en-IN" sz="2400" dirty="0" err="1" smtClean="0"/>
              <a:t>heme</a:t>
            </a:r>
            <a:r>
              <a:rPr lang="en-IN" sz="2400" dirty="0" smtClean="0"/>
              <a:t> cofactors of </a:t>
            </a:r>
            <a:r>
              <a:rPr lang="en-IN" sz="2400" i="1" dirty="0" smtClean="0"/>
              <a:t>a and b </a:t>
            </a:r>
            <a:r>
              <a:rPr lang="en-IN" sz="2400" dirty="0" err="1" smtClean="0"/>
              <a:t>cytochromes</a:t>
            </a:r>
            <a:r>
              <a:rPr lang="en-IN" sz="2400" dirty="0" smtClean="0"/>
              <a:t> are tightly, but not covalently, bound to their associated proteins; while the </a:t>
            </a:r>
            <a:r>
              <a:rPr lang="en-IN" sz="2400" dirty="0" err="1" smtClean="0"/>
              <a:t>hemes</a:t>
            </a:r>
            <a:r>
              <a:rPr lang="en-IN" sz="2400" dirty="0" smtClean="0"/>
              <a:t> of c-type </a:t>
            </a:r>
            <a:r>
              <a:rPr lang="en-IN" sz="2400" dirty="0" err="1" smtClean="0"/>
              <a:t>cytochromes</a:t>
            </a:r>
            <a:r>
              <a:rPr lang="en-IN" sz="2400" dirty="0" smtClean="0"/>
              <a:t> are covalently attached through </a:t>
            </a:r>
            <a:r>
              <a:rPr lang="en-IN" sz="2400" dirty="0" err="1" smtClean="0"/>
              <a:t>Cys</a:t>
            </a:r>
            <a:r>
              <a:rPr lang="en-IN" sz="2400" dirty="0" smtClean="0"/>
              <a:t> residues.</a:t>
            </a:r>
            <a:endParaRPr lang="en-US" sz="24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Grp="1" noChangeAspect="1" noChangeArrowheads="1"/>
          </p:cNvPicPr>
          <p:nvPr>
            <p:ph idx="1"/>
          </p:nvPr>
        </p:nvPicPr>
        <p:blipFill>
          <a:blip r:embed="rId2"/>
          <a:srcRect/>
          <a:stretch>
            <a:fillRect/>
          </a:stretch>
        </p:blipFill>
        <p:spPr bwMode="auto">
          <a:xfrm>
            <a:off x="457200" y="4876800"/>
            <a:ext cx="8229600" cy="1981200"/>
          </a:xfrm>
          <a:prstGeom prst="rect">
            <a:avLst/>
          </a:prstGeom>
          <a:noFill/>
          <a:ln w="9525">
            <a:noFill/>
            <a:miter lim="800000"/>
            <a:headEnd/>
            <a:tailEnd/>
          </a:ln>
          <a:effectLst/>
        </p:spPr>
      </p:pic>
      <p:sp>
        <p:nvSpPr>
          <p:cNvPr id="8" name="Rectangle 7"/>
          <p:cNvSpPr/>
          <p:nvPr/>
        </p:nvSpPr>
        <p:spPr>
          <a:xfrm>
            <a:off x="0" y="685800"/>
            <a:ext cx="9144000" cy="3970318"/>
          </a:xfrm>
          <a:prstGeom prst="rect">
            <a:avLst/>
          </a:prstGeom>
        </p:spPr>
        <p:txBody>
          <a:bodyPr wrap="square">
            <a:spAutoFit/>
          </a:bodyPr>
          <a:lstStyle/>
          <a:p>
            <a:pPr>
              <a:buNone/>
            </a:pPr>
            <a:r>
              <a:rPr lang="en-US" sz="2800" b="1" dirty="0" smtClean="0"/>
              <a:t>5.  Iron-sulfur proteins :</a:t>
            </a:r>
          </a:p>
          <a:p>
            <a:pPr>
              <a:buNone/>
            </a:pPr>
            <a:r>
              <a:rPr lang="en-US" sz="2800" b="1" dirty="0" smtClean="0"/>
              <a:t>	I</a:t>
            </a:r>
            <a:r>
              <a:rPr lang="en-IN" sz="2800" b="1" dirty="0" err="1" smtClean="0"/>
              <a:t>ron-sulfur</a:t>
            </a:r>
            <a:r>
              <a:rPr lang="en-IN" sz="2800" b="1" dirty="0" smtClean="0"/>
              <a:t> proteins ,</a:t>
            </a:r>
            <a:r>
              <a:rPr lang="en-IN" sz="2800" dirty="0" smtClean="0"/>
              <a:t>first discovered by Helmut </a:t>
            </a:r>
            <a:r>
              <a:rPr lang="en-IN" sz="2800" dirty="0" err="1" smtClean="0"/>
              <a:t>Beinert</a:t>
            </a:r>
            <a:r>
              <a:rPr lang="en-IN" sz="2800" dirty="0" smtClean="0"/>
              <a:t>.</a:t>
            </a:r>
          </a:p>
          <a:p>
            <a:pPr>
              <a:buNone/>
            </a:pPr>
            <a:r>
              <a:rPr lang="en-IN" sz="2800" dirty="0" smtClean="0"/>
              <a:t>	-  The iron is present in association with inorganic </a:t>
            </a:r>
            <a:r>
              <a:rPr lang="en-IN" sz="2800" dirty="0" err="1" smtClean="0"/>
              <a:t>sulfur</a:t>
            </a:r>
            <a:r>
              <a:rPr lang="en-IN" sz="2800" dirty="0" smtClean="0"/>
              <a:t> atoms or with the </a:t>
            </a:r>
            <a:r>
              <a:rPr lang="en-IN" sz="2800" dirty="0" err="1" smtClean="0"/>
              <a:t>sulfur</a:t>
            </a:r>
            <a:r>
              <a:rPr lang="en-IN" sz="2800" dirty="0" smtClean="0"/>
              <a:t> atoms of </a:t>
            </a:r>
            <a:r>
              <a:rPr lang="en-IN" sz="2800" dirty="0" err="1" smtClean="0"/>
              <a:t>Cys</a:t>
            </a:r>
            <a:r>
              <a:rPr lang="en-IN" sz="2800" dirty="0" smtClean="0"/>
              <a:t> residues in the protein, or both. </a:t>
            </a:r>
          </a:p>
          <a:p>
            <a:pPr>
              <a:buNone/>
            </a:pPr>
            <a:r>
              <a:rPr lang="en-IN" sz="2800" dirty="0" smtClean="0"/>
              <a:t>	-  These iron-</a:t>
            </a:r>
            <a:r>
              <a:rPr lang="en-IN" sz="2800" dirty="0" err="1" smtClean="0"/>
              <a:t>sulfur</a:t>
            </a:r>
            <a:r>
              <a:rPr lang="en-IN" sz="2800" dirty="0" smtClean="0"/>
              <a:t> (Fe-S) </a:t>
            </a:r>
            <a:r>
              <a:rPr lang="en-IN" sz="2800" dirty="0" err="1" smtClean="0"/>
              <a:t>centers</a:t>
            </a:r>
            <a:r>
              <a:rPr lang="en-IN" sz="2800" dirty="0" smtClean="0"/>
              <a:t> range from simple structures with a single Fe atom coordinated to four </a:t>
            </a:r>
            <a:r>
              <a:rPr lang="en-IN" sz="2800" dirty="0" err="1" smtClean="0"/>
              <a:t>Cys</a:t>
            </a:r>
            <a:r>
              <a:rPr lang="en-IN" sz="2800" dirty="0" smtClean="0"/>
              <a:t> -SH groups to more complex Fe-S </a:t>
            </a:r>
            <a:r>
              <a:rPr lang="en-IN" sz="2800" dirty="0" err="1" smtClean="0"/>
              <a:t>centers</a:t>
            </a:r>
            <a:r>
              <a:rPr lang="en-IN" sz="2800" dirty="0" smtClean="0"/>
              <a:t> with two or four Fe atoms .</a:t>
            </a:r>
            <a:endParaRPr lang="en-IN"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IN" sz="2600" b="1" dirty="0" err="1" smtClean="0"/>
              <a:t>Rieske</a:t>
            </a:r>
            <a:r>
              <a:rPr lang="en-IN" sz="2600" b="1" dirty="0" smtClean="0"/>
              <a:t> iron-</a:t>
            </a:r>
            <a:r>
              <a:rPr lang="en-IN" sz="2600" b="1" dirty="0" err="1" smtClean="0"/>
              <a:t>sulfur</a:t>
            </a:r>
            <a:r>
              <a:rPr lang="en-IN" sz="2600" b="1" dirty="0" smtClean="0"/>
              <a:t> proteins </a:t>
            </a:r>
            <a:r>
              <a:rPr lang="en-IN" sz="2600" dirty="0" smtClean="0"/>
              <a:t>(named after their discoverer,</a:t>
            </a:r>
          </a:p>
          <a:p>
            <a:pPr>
              <a:buNone/>
            </a:pPr>
            <a:r>
              <a:rPr lang="en-IN" sz="2600" dirty="0" smtClean="0"/>
              <a:t>	John S. </a:t>
            </a:r>
            <a:r>
              <a:rPr lang="en-IN" sz="2600" dirty="0" err="1" smtClean="0"/>
              <a:t>Rieske</a:t>
            </a:r>
            <a:r>
              <a:rPr lang="en-IN" sz="2600" dirty="0" smtClean="0"/>
              <a:t>) are a variation in which one Fe atom is coordinated to two His residues rather than two </a:t>
            </a:r>
            <a:r>
              <a:rPr lang="en-IN" sz="2600" dirty="0" err="1" smtClean="0"/>
              <a:t>Cys</a:t>
            </a:r>
            <a:r>
              <a:rPr lang="en-IN" sz="2600" dirty="0" smtClean="0"/>
              <a:t> residues.</a:t>
            </a:r>
          </a:p>
          <a:p>
            <a:pPr>
              <a:buNone/>
            </a:pPr>
            <a:r>
              <a:rPr lang="en-IN" sz="2600" dirty="0" smtClean="0"/>
              <a:t>	-  All iron-</a:t>
            </a:r>
            <a:r>
              <a:rPr lang="en-IN" sz="2600" dirty="0" err="1" smtClean="0"/>
              <a:t>sulfur</a:t>
            </a:r>
            <a:r>
              <a:rPr lang="en-IN" sz="2600" dirty="0" smtClean="0"/>
              <a:t> proteins participate in one-electron transfers in which one iron atom of the iron-</a:t>
            </a:r>
            <a:r>
              <a:rPr lang="en-IN" sz="2600" dirty="0" err="1" smtClean="0"/>
              <a:t>sulfur</a:t>
            </a:r>
            <a:r>
              <a:rPr lang="en-IN" sz="2600" dirty="0" smtClean="0"/>
              <a:t> cluster is oxidized or reduced.</a:t>
            </a:r>
          </a:p>
          <a:p>
            <a:pPr>
              <a:buNone/>
            </a:pPr>
            <a:r>
              <a:rPr lang="en-IN" sz="2600" dirty="0" smtClean="0"/>
              <a:t>	- At least eight Fe-S proteins function in mitochondrial electron transfer. </a:t>
            </a:r>
          </a:p>
          <a:p>
            <a:pPr>
              <a:buNone/>
            </a:pPr>
            <a:endParaRPr lang="en-IN" sz="2400" dirty="0" smtClean="0"/>
          </a:p>
          <a:p>
            <a:pPr>
              <a:buNone/>
            </a:pPr>
            <a:r>
              <a:rPr lang="en-IN" sz="2400" dirty="0" smtClean="0"/>
              <a:t>	</a:t>
            </a:r>
            <a:r>
              <a:rPr lang="en-IN" sz="2800" b="1" dirty="0" smtClean="0"/>
              <a:t>The overall reaction catalyzed by the mitochondrial respiratory </a:t>
            </a:r>
            <a:r>
              <a:rPr lang="en-IN" sz="2800" b="1" dirty="0" err="1" smtClean="0"/>
              <a:t>chain,where</a:t>
            </a:r>
            <a:r>
              <a:rPr lang="en-IN" sz="2800" b="1" dirty="0" smtClean="0"/>
              <a:t> electrons move from NADH, </a:t>
            </a:r>
            <a:r>
              <a:rPr lang="en-IN" sz="2800" b="1" dirty="0" err="1" smtClean="0"/>
              <a:t>succinate,or</a:t>
            </a:r>
            <a:r>
              <a:rPr lang="en-IN" sz="2800" b="1" dirty="0" smtClean="0"/>
              <a:t> some other primary electron donor through </a:t>
            </a:r>
            <a:r>
              <a:rPr lang="en-IN" sz="2800" b="1" dirty="0" err="1" smtClean="0"/>
              <a:t>flavoproteins</a:t>
            </a:r>
            <a:r>
              <a:rPr lang="en-IN" sz="2800" b="1" dirty="0" smtClean="0"/>
              <a:t>, </a:t>
            </a:r>
            <a:r>
              <a:rPr lang="en-IN" sz="2800" b="1" dirty="0" err="1" smtClean="0"/>
              <a:t>ubiquinone</a:t>
            </a:r>
            <a:r>
              <a:rPr lang="en-IN" sz="2800" b="1" dirty="0" smtClean="0"/>
              <a:t>, iron-</a:t>
            </a:r>
            <a:r>
              <a:rPr lang="en-IN" sz="2800" b="1" dirty="0" err="1" smtClean="0"/>
              <a:t>sulfur</a:t>
            </a:r>
            <a:r>
              <a:rPr lang="en-IN" sz="2800" b="1" dirty="0" smtClean="0"/>
              <a:t> proteins, and </a:t>
            </a:r>
            <a:r>
              <a:rPr lang="en-IN" sz="2800" b="1" dirty="0" err="1" smtClean="0"/>
              <a:t>cytochromes,and</a:t>
            </a:r>
            <a:r>
              <a:rPr lang="en-IN" sz="2800" b="1" dirty="0" smtClean="0"/>
              <a:t> finally to O2. </a:t>
            </a:r>
            <a:endParaRPr lang="en-IN" sz="28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r>
              <a:rPr lang="en-US" u="sng" dirty="0" smtClean="0"/>
              <a:t>Electron Transport Chain</a:t>
            </a:r>
          </a:p>
          <a:p>
            <a:pPr algn="ctr">
              <a:buNone/>
            </a:pPr>
            <a:endParaRPr lang="en-US" dirty="0" smtClean="0"/>
          </a:p>
          <a:p>
            <a:pPr>
              <a:buNone/>
            </a:pPr>
            <a:r>
              <a:rPr lang="en-US" dirty="0" smtClean="0"/>
              <a:t>	</a:t>
            </a:r>
            <a:r>
              <a:rPr lang="en-US" sz="2600" dirty="0" err="1" smtClean="0"/>
              <a:t>Ketoglurate</a:t>
            </a:r>
            <a:endParaRPr lang="en-US" sz="2600" dirty="0" smtClean="0"/>
          </a:p>
          <a:p>
            <a:pPr>
              <a:buNone/>
            </a:pPr>
            <a:r>
              <a:rPr lang="en-US" sz="2600" dirty="0" smtClean="0"/>
              <a:t>	</a:t>
            </a:r>
            <a:r>
              <a:rPr lang="en-US" sz="2600" dirty="0" err="1" smtClean="0"/>
              <a:t>Malate</a:t>
            </a:r>
            <a:r>
              <a:rPr lang="en-US" sz="2600" dirty="0" smtClean="0"/>
              <a:t>  ↘	</a:t>
            </a:r>
          </a:p>
          <a:p>
            <a:pPr>
              <a:buNone/>
            </a:pPr>
            <a:r>
              <a:rPr lang="en-US" sz="2600" dirty="0" smtClean="0"/>
              <a:t>	 		↘</a:t>
            </a:r>
          </a:p>
          <a:p>
            <a:pPr>
              <a:buNone/>
            </a:pPr>
            <a:r>
              <a:rPr lang="en-US" sz="2600" dirty="0" smtClean="0"/>
              <a:t>	</a:t>
            </a:r>
            <a:r>
              <a:rPr lang="en-US" sz="2600" dirty="0" err="1" smtClean="0"/>
              <a:t>Pyruvate</a:t>
            </a:r>
            <a:r>
              <a:rPr lang="en-US" sz="2600" dirty="0" smtClean="0"/>
              <a:t>  →  NAD →   FP →  Fe-s → CO-Q →  </a:t>
            </a:r>
            <a:r>
              <a:rPr lang="en-US" sz="2600" dirty="0" err="1" smtClean="0"/>
              <a:t>Cyt</a:t>
            </a:r>
            <a:r>
              <a:rPr lang="en-US" sz="2600" dirty="0" smtClean="0"/>
              <a:t>-b → → Cyt-c1 </a:t>
            </a:r>
          </a:p>
          <a:p>
            <a:pPr>
              <a:buNone/>
            </a:pPr>
            <a:r>
              <a:rPr lang="en-US" sz="2600" dirty="0" smtClean="0"/>
              <a:t>	</a:t>
            </a:r>
            <a:r>
              <a:rPr lang="en-US" sz="2600" dirty="0" err="1" smtClean="0"/>
              <a:t>Isocitrate</a:t>
            </a:r>
            <a:r>
              <a:rPr lang="en-US" sz="2600" dirty="0" smtClean="0"/>
              <a:t>	↗				↑</a:t>
            </a:r>
          </a:p>
          <a:p>
            <a:pPr>
              <a:buNone/>
            </a:pPr>
            <a:r>
              <a:rPr lang="en-US" sz="2600" dirty="0" smtClean="0"/>
              <a:t>	Glutamate	 ↗  				FP	</a:t>
            </a:r>
          </a:p>
          <a:p>
            <a:pPr>
              <a:buNone/>
            </a:pPr>
            <a:r>
              <a:rPr lang="en-US" sz="2600" dirty="0" smtClean="0"/>
              <a:t>			 				↑ 								   </a:t>
            </a:r>
            <a:r>
              <a:rPr lang="en-US" sz="2600" dirty="0" err="1" smtClean="0"/>
              <a:t>Succinate</a:t>
            </a:r>
            <a:r>
              <a:rPr lang="en-US" sz="2600" dirty="0" smtClean="0"/>
              <a:t> </a:t>
            </a:r>
          </a:p>
          <a:p>
            <a:pPr>
              <a:buNone/>
            </a:pPr>
            <a:r>
              <a:rPr lang="en-US" sz="2600" dirty="0" smtClean="0"/>
              <a:t>						Fatty </a:t>
            </a:r>
            <a:r>
              <a:rPr lang="en-US" sz="2600" dirty="0" err="1" smtClean="0"/>
              <a:t>acyl</a:t>
            </a:r>
            <a:r>
              <a:rPr lang="en-US" sz="2600" dirty="0" smtClean="0"/>
              <a:t> -</a:t>
            </a:r>
            <a:r>
              <a:rPr lang="en-US" sz="2600" dirty="0" err="1" smtClean="0"/>
              <a:t>CoA</a:t>
            </a:r>
            <a:endParaRPr lang="en-US" sz="2600" dirty="0" smtClean="0"/>
          </a:p>
          <a:p>
            <a:pPr>
              <a:buNone/>
            </a:pPr>
            <a:r>
              <a:rPr lang="en-US" sz="2600" dirty="0" smtClean="0"/>
              <a:t>→ </a:t>
            </a:r>
            <a:r>
              <a:rPr lang="en-US" sz="2600" dirty="0" err="1" smtClean="0"/>
              <a:t>Cyt</a:t>
            </a:r>
            <a:r>
              <a:rPr lang="en-US" sz="2600" dirty="0" smtClean="0"/>
              <a:t>-c → Cyt-aa3 →  O2</a:t>
            </a:r>
            <a:endParaRPr lang="en-US"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r>
              <a:rPr lang="en-US" sz="2400" dirty="0" smtClean="0"/>
              <a:t>	4.  Secondary Metabolism</a:t>
            </a:r>
          </a:p>
          <a:p>
            <a:pPr>
              <a:buNone/>
            </a:pPr>
            <a:r>
              <a:rPr lang="en-US" sz="2400" dirty="0" smtClean="0"/>
              <a:t>	5.  Intermediary Metabolism</a:t>
            </a:r>
          </a:p>
          <a:p>
            <a:pPr>
              <a:buNone/>
            </a:pPr>
            <a:r>
              <a:rPr lang="en-US" sz="2400" dirty="0" smtClean="0"/>
              <a:t>	</a:t>
            </a:r>
            <a:r>
              <a:rPr lang="en-US" sz="2400" b="1" u="sng" dirty="0" smtClean="0"/>
              <a:t>Catabolism : </a:t>
            </a:r>
          </a:p>
          <a:p>
            <a:pPr>
              <a:buNone/>
            </a:pPr>
            <a:r>
              <a:rPr lang="en-US" sz="2400" dirty="0" smtClean="0"/>
              <a:t>		-  Biochemical reactions which involves degradation of  large &amp; 	    complex molecules to yield small- simple molecules.</a:t>
            </a:r>
          </a:p>
          <a:p>
            <a:pPr>
              <a:buNone/>
            </a:pPr>
            <a:r>
              <a:rPr lang="en-US" sz="2400" dirty="0" smtClean="0"/>
              <a:t>		-  Products of catabolism are called </a:t>
            </a:r>
            <a:r>
              <a:rPr lang="en-US" sz="2400" dirty="0" err="1" smtClean="0"/>
              <a:t>catabolites</a:t>
            </a:r>
            <a:r>
              <a:rPr lang="en-US" sz="2400" dirty="0" smtClean="0"/>
              <a:t>.</a:t>
            </a:r>
          </a:p>
          <a:p>
            <a:pPr>
              <a:buNone/>
            </a:pPr>
            <a:r>
              <a:rPr lang="en-US" sz="2400" dirty="0" smtClean="0"/>
              <a:t>		-   Release of chemical energy in form of ATP.</a:t>
            </a:r>
          </a:p>
          <a:p>
            <a:pPr>
              <a:buNone/>
            </a:pPr>
            <a:r>
              <a:rPr lang="en-US" sz="2400" dirty="0" smtClean="0"/>
              <a:t>		-  Involves Oxidative reaction: NAD⁺→ NADH + H⁺  (generates 	    reducing power).</a:t>
            </a:r>
          </a:p>
          <a:p>
            <a:pPr>
              <a:buNone/>
            </a:pPr>
            <a:r>
              <a:rPr lang="en-US" sz="2400" dirty="0" smtClean="0"/>
              <a:t>	</a:t>
            </a:r>
            <a:r>
              <a:rPr lang="en-US" sz="2400" b="1" u="sng" dirty="0" smtClean="0"/>
              <a:t>Anabolism :</a:t>
            </a:r>
          </a:p>
          <a:p>
            <a:pPr>
              <a:buNone/>
            </a:pPr>
            <a:r>
              <a:rPr lang="en-US" sz="2400" dirty="0" smtClean="0"/>
              <a:t>		-  Biochemical reactions which involves biosynthesis of cellular 	    molecules.</a:t>
            </a:r>
          </a:p>
          <a:p>
            <a:pPr>
              <a:buNone/>
            </a:pPr>
            <a:r>
              <a:rPr lang="en-US" sz="2400" dirty="0" smtClean="0"/>
              <a:t>		-  Includes Biosynthesis of : </a:t>
            </a:r>
          </a:p>
          <a:p>
            <a:pPr>
              <a:buNone/>
            </a:pPr>
            <a:r>
              <a:rPr lang="en-US" sz="2400" dirty="0" smtClean="0"/>
              <a:t>			1.  Building blocks of cellular macromolecules.</a:t>
            </a:r>
          </a:p>
          <a:p>
            <a:pPr>
              <a:buNone/>
            </a:pPr>
            <a:r>
              <a:rPr lang="en-US" sz="2400" dirty="0" smtClean="0"/>
              <a:t>			2.  Vitamins &amp; Co-enzymes</a:t>
            </a:r>
          </a:p>
          <a:p>
            <a:pPr>
              <a:buNone/>
            </a:pPr>
            <a:r>
              <a:rPr lang="en-US" sz="2400" dirty="0" smtClean="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2400" b="1" dirty="0" smtClean="0"/>
              <a:t>Electron Carriers  Complexes :</a:t>
            </a:r>
            <a:endParaRPr lang="en-US" sz="2400" dirty="0" smtClean="0"/>
          </a:p>
          <a:p>
            <a:pPr>
              <a:buNone/>
            </a:pPr>
            <a:r>
              <a:rPr lang="en-US" sz="2400" dirty="0" smtClean="0"/>
              <a:t>	-  The electron carriers of the respiratory chain are organized</a:t>
            </a:r>
          </a:p>
          <a:p>
            <a:pPr>
              <a:buNone/>
            </a:pPr>
            <a:r>
              <a:rPr lang="en-US" sz="2400" dirty="0" smtClean="0"/>
              <a:t>	Into </a:t>
            </a:r>
            <a:r>
              <a:rPr lang="en-US" sz="2400" b="1" dirty="0" smtClean="0"/>
              <a:t>four unique complexes</a:t>
            </a:r>
            <a:r>
              <a:rPr lang="en-US" sz="2400" dirty="0" smtClean="0"/>
              <a:t>.</a:t>
            </a:r>
          </a:p>
          <a:p>
            <a:pPr>
              <a:buNone/>
            </a:pPr>
            <a:r>
              <a:rPr lang="en-US" sz="2400" dirty="0" smtClean="0"/>
              <a:t>	</a:t>
            </a:r>
            <a:r>
              <a:rPr lang="en-US" sz="2400" b="1" dirty="0" smtClean="0"/>
              <a:t>-  </a:t>
            </a:r>
            <a:r>
              <a:rPr lang="en-IN" sz="2400" b="1" dirty="0" smtClean="0"/>
              <a:t>Complexes I and II</a:t>
            </a:r>
            <a:r>
              <a:rPr lang="en-IN" sz="2400" dirty="0" smtClean="0"/>
              <a:t> catalyze electron transfer to </a:t>
            </a:r>
            <a:r>
              <a:rPr lang="en-IN" sz="2400" dirty="0" err="1" smtClean="0"/>
              <a:t>ubiquinone</a:t>
            </a:r>
            <a:r>
              <a:rPr lang="en-IN" sz="2400" dirty="0" smtClean="0"/>
              <a:t> from two different electron donors: NADH (Complex I) and </a:t>
            </a:r>
            <a:r>
              <a:rPr lang="en-IN" sz="2400" dirty="0" err="1" smtClean="0"/>
              <a:t>succinate</a:t>
            </a:r>
            <a:r>
              <a:rPr lang="en-IN" sz="2400" dirty="0" smtClean="0"/>
              <a:t> (Complex II). </a:t>
            </a:r>
          </a:p>
          <a:p>
            <a:pPr>
              <a:buNone/>
            </a:pPr>
            <a:r>
              <a:rPr lang="en-IN" sz="2400" dirty="0" smtClean="0"/>
              <a:t>	-  </a:t>
            </a:r>
            <a:r>
              <a:rPr lang="en-IN" sz="2400" b="1" dirty="0" smtClean="0"/>
              <a:t>Complex III </a:t>
            </a:r>
            <a:r>
              <a:rPr lang="en-IN" sz="2400" dirty="0" smtClean="0"/>
              <a:t>carries electrons from reduced </a:t>
            </a:r>
            <a:r>
              <a:rPr lang="en-IN" sz="2400" dirty="0" err="1" smtClean="0"/>
              <a:t>ubiquinone</a:t>
            </a:r>
            <a:r>
              <a:rPr lang="en-IN" sz="2400" dirty="0" smtClean="0"/>
              <a:t> to </a:t>
            </a:r>
            <a:r>
              <a:rPr lang="en-IN" sz="2400" dirty="0" err="1" smtClean="0"/>
              <a:t>cytochrome</a:t>
            </a:r>
            <a:r>
              <a:rPr lang="en-IN" sz="2400" dirty="0" smtClean="0"/>
              <a:t>- </a:t>
            </a:r>
            <a:r>
              <a:rPr lang="en-IN" sz="2400" i="1" dirty="0" smtClean="0"/>
              <a:t>c.</a:t>
            </a:r>
          </a:p>
          <a:p>
            <a:pPr>
              <a:buNone/>
            </a:pPr>
            <a:r>
              <a:rPr lang="en-IN" sz="2400" i="1" dirty="0" smtClean="0"/>
              <a:t>	-  </a:t>
            </a:r>
            <a:r>
              <a:rPr lang="en-IN" sz="2400" b="1" dirty="0" smtClean="0"/>
              <a:t>Complex IV</a:t>
            </a:r>
            <a:r>
              <a:rPr lang="en-IN" sz="2400" i="1" dirty="0" smtClean="0"/>
              <a:t> </a:t>
            </a:r>
            <a:r>
              <a:rPr lang="en-IN" sz="2400" dirty="0" smtClean="0"/>
              <a:t>completes the sequence by transferring electrons from </a:t>
            </a:r>
            <a:r>
              <a:rPr lang="en-IN" sz="2400" dirty="0" err="1" smtClean="0"/>
              <a:t>cytochrome</a:t>
            </a:r>
            <a:r>
              <a:rPr lang="en-IN" sz="2400" dirty="0" smtClean="0"/>
              <a:t> -</a:t>
            </a:r>
            <a:r>
              <a:rPr lang="en-IN" sz="2400" i="1" dirty="0" smtClean="0"/>
              <a:t>c </a:t>
            </a:r>
            <a:r>
              <a:rPr lang="en-IN" sz="2400" dirty="0" smtClean="0"/>
              <a:t>to</a:t>
            </a:r>
            <a:r>
              <a:rPr lang="en-IN" sz="2400" i="1" dirty="0" smtClean="0"/>
              <a:t> </a:t>
            </a:r>
            <a:r>
              <a:rPr lang="en-IN" sz="2400" dirty="0" smtClean="0"/>
              <a:t>O</a:t>
            </a:r>
            <a:r>
              <a:rPr lang="en-IN" sz="2000" dirty="0" smtClean="0"/>
              <a:t>2</a:t>
            </a:r>
            <a:r>
              <a:rPr lang="en-IN" sz="2400" i="1" dirty="0" smtClean="0"/>
              <a:t>.</a:t>
            </a:r>
          </a:p>
          <a:p>
            <a:r>
              <a:rPr lang="en-IN" sz="2400" b="1" i="1" dirty="0" smtClean="0"/>
              <a:t>Complex I: NADH to </a:t>
            </a:r>
            <a:r>
              <a:rPr lang="en-IN" sz="2400" b="1" i="1" dirty="0" err="1" smtClean="0"/>
              <a:t>Ubiquinone</a:t>
            </a:r>
            <a:r>
              <a:rPr lang="en-IN" sz="2400" b="1" i="1" dirty="0" smtClean="0"/>
              <a:t> :</a:t>
            </a:r>
          </a:p>
          <a:p>
            <a:pPr>
              <a:buNone/>
            </a:pPr>
            <a:r>
              <a:rPr lang="en-IN" sz="2400" b="1" dirty="0" smtClean="0"/>
              <a:t>	Complex I, </a:t>
            </a:r>
            <a:r>
              <a:rPr lang="en-IN" sz="2400" dirty="0" smtClean="0"/>
              <a:t>also called </a:t>
            </a:r>
            <a:r>
              <a:rPr lang="en-IN" sz="2400" b="1" dirty="0" err="1" smtClean="0"/>
              <a:t>NADH:ubiquinone</a:t>
            </a:r>
            <a:r>
              <a:rPr lang="en-IN" sz="2400" b="1" dirty="0" smtClean="0"/>
              <a:t> </a:t>
            </a:r>
            <a:r>
              <a:rPr lang="en-IN" sz="2400" b="1" dirty="0" err="1" smtClean="0"/>
              <a:t>oxidoreductase</a:t>
            </a:r>
            <a:r>
              <a:rPr lang="en-IN" sz="2400" b="1" dirty="0" smtClean="0"/>
              <a:t> </a:t>
            </a:r>
            <a:r>
              <a:rPr lang="en-IN" sz="2400" dirty="0" smtClean="0"/>
              <a:t>or </a:t>
            </a:r>
            <a:r>
              <a:rPr lang="en-IN" sz="2400" b="1" dirty="0" smtClean="0"/>
              <a:t>NADH </a:t>
            </a:r>
            <a:r>
              <a:rPr lang="en-IN" sz="2400" b="1" dirty="0" err="1" smtClean="0"/>
              <a:t>dehydrogenase</a:t>
            </a:r>
            <a:r>
              <a:rPr lang="en-IN" sz="2400" dirty="0" smtClean="0"/>
              <a:t>, is a large enzyme composed of 42 different polypeptide chains, including an FMN-containing </a:t>
            </a:r>
            <a:r>
              <a:rPr lang="en-IN" sz="2400" dirty="0" err="1" smtClean="0"/>
              <a:t>flavoprotein</a:t>
            </a:r>
            <a:r>
              <a:rPr lang="en-IN" sz="2400" dirty="0" smtClean="0"/>
              <a:t> and at least six </a:t>
            </a:r>
            <a:r>
              <a:rPr lang="en-IN" sz="2400" dirty="0" err="1" smtClean="0"/>
              <a:t>ironsulfur</a:t>
            </a:r>
            <a:r>
              <a:rPr lang="en-IN" sz="2400" dirty="0" smtClean="0"/>
              <a:t> </a:t>
            </a:r>
            <a:r>
              <a:rPr lang="en-IN" sz="2400" dirty="0" err="1" smtClean="0"/>
              <a:t>centers</a:t>
            </a:r>
            <a:r>
              <a:rPr lang="en-IN" sz="2400" dirty="0" smtClean="0"/>
              <a:t>. </a:t>
            </a:r>
          </a:p>
          <a:p>
            <a:pPr>
              <a:buNone/>
            </a:pPr>
            <a:r>
              <a:rPr lang="en-US" sz="2400" i="1" dirty="0" smtClean="0"/>
              <a:t>	-  </a:t>
            </a:r>
            <a:r>
              <a:rPr lang="en-IN" sz="2400" dirty="0" smtClean="0"/>
              <a:t>Complex I catalyzes two simultaneous and </a:t>
            </a:r>
            <a:r>
              <a:rPr lang="en-IN" sz="2400" dirty="0" err="1" smtClean="0"/>
              <a:t>obligately</a:t>
            </a:r>
            <a:r>
              <a:rPr lang="en-IN" sz="2400" dirty="0" smtClean="0"/>
              <a:t> coupled processes:</a:t>
            </a:r>
            <a:endParaRPr lang="en-US" sz="2400" dirty="0" smtClean="0"/>
          </a:p>
          <a:p>
            <a:pPr>
              <a:buNone/>
            </a:pPr>
            <a:endParaRPr lang="en-US" sz="2400" dirty="0" smtClean="0"/>
          </a:p>
          <a:p>
            <a:pPr>
              <a:buNone/>
            </a:pP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	</a:t>
            </a:r>
            <a:r>
              <a:rPr lang="en-IN" sz="2400" dirty="0" smtClean="0"/>
              <a:t>(1) the</a:t>
            </a:r>
            <a:r>
              <a:rPr lang="en-US" sz="2400" i="1" dirty="0" smtClean="0"/>
              <a:t> </a:t>
            </a:r>
            <a:r>
              <a:rPr lang="en-IN" sz="2400" dirty="0" err="1" smtClean="0"/>
              <a:t>exergonic</a:t>
            </a:r>
            <a:r>
              <a:rPr lang="en-IN" sz="2400" dirty="0" smtClean="0"/>
              <a:t> transfer to </a:t>
            </a:r>
            <a:r>
              <a:rPr lang="en-IN" sz="2400" dirty="0" err="1" smtClean="0"/>
              <a:t>ubiquinone</a:t>
            </a:r>
            <a:r>
              <a:rPr lang="en-IN" sz="2400" dirty="0" smtClean="0"/>
              <a:t> of a hydride ion from</a:t>
            </a:r>
          </a:p>
          <a:p>
            <a:pPr>
              <a:buNone/>
            </a:pPr>
            <a:r>
              <a:rPr lang="en-IN" sz="2400" dirty="0" smtClean="0"/>
              <a:t>	NADH and a proton from the matrix,</a:t>
            </a:r>
            <a:endParaRPr lang="en-IN" sz="2400" i="1" dirty="0" smtClean="0"/>
          </a:p>
          <a:p>
            <a:pPr>
              <a:buNone/>
            </a:pPr>
            <a:r>
              <a:rPr lang="en-US" sz="2400" dirty="0" smtClean="0"/>
              <a:t>			</a:t>
            </a:r>
            <a:r>
              <a:rPr lang="pl-PL" sz="2400" dirty="0" smtClean="0"/>
              <a:t>NADH</a:t>
            </a:r>
            <a:r>
              <a:rPr lang="en-US" sz="2400" dirty="0" smtClean="0"/>
              <a:t> +</a:t>
            </a:r>
            <a:r>
              <a:rPr lang="pl-PL" sz="2400" dirty="0" smtClean="0"/>
              <a:t> H⁺</a:t>
            </a:r>
            <a:r>
              <a:rPr lang="en-US" sz="2400" dirty="0" smtClean="0"/>
              <a:t>  +</a:t>
            </a:r>
            <a:r>
              <a:rPr lang="pl-PL" sz="2400" dirty="0" smtClean="0"/>
              <a:t>  Q </a:t>
            </a:r>
            <a:r>
              <a:rPr lang="en-US" sz="2400" dirty="0" smtClean="0"/>
              <a:t>   →    </a:t>
            </a:r>
            <a:r>
              <a:rPr lang="pl-PL" sz="2400" dirty="0" smtClean="0"/>
              <a:t> NAD⁺ </a:t>
            </a:r>
            <a:r>
              <a:rPr lang="en-US" sz="2400" dirty="0" smtClean="0"/>
              <a:t>+</a:t>
            </a:r>
            <a:r>
              <a:rPr lang="pl-PL" sz="2400" dirty="0" smtClean="0"/>
              <a:t> QH2</a:t>
            </a:r>
          </a:p>
          <a:p>
            <a:pPr>
              <a:buNone/>
            </a:pPr>
            <a:r>
              <a:rPr lang="en-IN" sz="2400" dirty="0" smtClean="0"/>
              <a:t>	 (2) the </a:t>
            </a:r>
            <a:r>
              <a:rPr lang="en-IN" sz="2400" dirty="0" err="1" smtClean="0"/>
              <a:t>endergonic</a:t>
            </a:r>
            <a:r>
              <a:rPr lang="en-IN" sz="2400" dirty="0" smtClean="0"/>
              <a:t> transfer of four protons from the matrix to the </a:t>
            </a:r>
            <a:r>
              <a:rPr lang="en-IN" sz="2400" dirty="0" err="1" smtClean="0"/>
              <a:t>intermembrane</a:t>
            </a:r>
            <a:r>
              <a:rPr lang="en-IN" sz="2400" dirty="0" smtClean="0"/>
              <a:t> space.</a:t>
            </a:r>
          </a:p>
          <a:p>
            <a:pPr>
              <a:buNone/>
            </a:pPr>
            <a:r>
              <a:rPr lang="en-IN" sz="2400" dirty="0" smtClean="0"/>
              <a:t>	- Complex I is therefore a proton pump driven by the energy of electron transfer, and the reaction it catalyzes is </a:t>
            </a:r>
            <a:r>
              <a:rPr lang="en-IN" sz="2400" b="1" dirty="0" err="1" smtClean="0"/>
              <a:t>vectorial</a:t>
            </a:r>
            <a:r>
              <a:rPr lang="en-IN" sz="2400" b="1" dirty="0" smtClean="0"/>
              <a:t>.</a:t>
            </a:r>
          </a:p>
          <a:p>
            <a:pPr>
              <a:buNone/>
            </a:pPr>
            <a:r>
              <a:rPr lang="en-IN" sz="2400" b="1" dirty="0" smtClean="0"/>
              <a:t>	</a:t>
            </a:r>
            <a:r>
              <a:rPr lang="en-US" sz="2400" b="1" dirty="0" smtClean="0"/>
              <a:t>-  </a:t>
            </a:r>
            <a:r>
              <a:rPr lang="en-IN" sz="2400" b="1" dirty="0" err="1" smtClean="0"/>
              <a:t>Amytal</a:t>
            </a:r>
            <a:r>
              <a:rPr lang="en-IN" sz="2400" b="1" dirty="0" smtClean="0"/>
              <a:t> </a:t>
            </a:r>
            <a:r>
              <a:rPr lang="en-IN" sz="2400" dirty="0" smtClean="0"/>
              <a:t>(a barbiturate drug), </a:t>
            </a:r>
            <a:r>
              <a:rPr lang="en-IN" sz="2400" b="1" dirty="0" smtClean="0"/>
              <a:t>Rotenone </a:t>
            </a:r>
            <a:r>
              <a:rPr lang="en-IN" sz="2400" dirty="0" smtClean="0"/>
              <a:t>(a plant product commonly used as an insecticide), and </a:t>
            </a:r>
            <a:r>
              <a:rPr lang="en-IN" sz="2400" b="1" dirty="0" err="1" smtClean="0"/>
              <a:t>Piericidin</a:t>
            </a:r>
            <a:r>
              <a:rPr lang="en-IN" sz="2400" b="1" dirty="0" smtClean="0"/>
              <a:t> A</a:t>
            </a:r>
            <a:r>
              <a:rPr lang="en-IN" sz="2400" dirty="0" smtClean="0"/>
              <a:t> (an antibiotic) inhibit electron flow from the Fe-S </a:t>
            </a:r>
            <a:r>
              <a:rPr lang="en-IN" sz="2400" dirty="0" err="1" smtClean="0"/>
              <a:t>centers</a:t>
            </a:r>
            <a:r>
              <a:rPr lang="en-IN" sz="2400" dirty="0" smtClean="0"/>
              <a:t> of Complex I to </a:t>
            </a:r>
            <a:r>
              <a:rPr lang="en-IN" sz="2400" dirty="0" err="1" smtClean="0"/>
              <a:t>ubiquinone</a:t>
            </a:r>
            <a:r>
              <a:rPr lang="en-IN" sz="2400" dirty="0" smtClean="0"/>
              <a:t> and therefore block the overall process of oxidative </a:t>
            </a:r>
            <a:r>
              <a:rPr lang="en-IN" sz="2400" dirty="0" err="1" smtClean="0"/>
              <a:t>phosphorylation</a:t>
            </a:r>
            <a:r>
              <a:rPr lang="en-IN" sz="2400" dirty="0" smtClean="0"/>
              <a:t>.</a:t>
            </a:r>
          </a:p>
          <a:p>
            <a:pPr>
              <a:buNone/>
            </a:pPr>
            <a:r>
              <a:rPr lang="en-IN" sz="2400" dirty="0" smtClean="0"/>
              <a:t>	-  </a:t>
            </a:r>
            <a:r>
              <a:rPr lang="en-IN" sz="2400" dirty="0" err="1" smtClean="0"/>
              <a:t>Ubiquinol</a:t>
            </a:r>
            <a:r>
              <a:rPr lang="en-IN" sz="2400" dirty="0" smtClean="0"/>
              <a:t> (QH2, the fully reduced form) diffuses in the inner mitochondrial membrane from Complex I to Complex III, where it is oxidized to Q in a process that also involves the outward movement of H⁺.</a:t>
            </a:r>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0" y="0"/>
            <a:ext cx="8991600" cy="68580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2"/>
          <a:srcRect/>
          <a:stretch>
            <a:fillRect/>
          </a:stretch>
        </p:blipFill>
        <p:spPr bwMode="auto">
          <a:xfrm>
            <a:off x="373247" y="457200"/>
            <a:ext cx="7627753" cy="579120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IN" sz="2400" b="1" dirty="0" smtClean="0"/>
              <a:t>Complex - II:</a:t>
            </a:r>
            <a:r>
              <a:rPr lang="en-IN" sz="2400" b="1" i="1" dirty="0" smtClean="0"/>
              <a:t> </a:t>
            </a:r>
            <a:r>
              <a:rPr lang="en-IN" sz="2400" b="1" i="1" dirty="0" err="1" smtClean="0"/>
              <a:t>Succinate</a:t>
            </a:r>
            <a:r>
              <a:rPr lang="en-IN" sz="2400" b="1" i="1" dirty="0" smtClean="0"/>
              <a:t> to </a:t>
            </a:r>
            <a:r>
              <a:rPr lang="en-IN" sz="2400" b="1" i="1" dirty="0" err="1" smtClean="0"/>
              <a:t>Ubiquinone</a:t>
            </a:r>
            <a:r>
              <a:rPr lang="en-IN" sz="2400" b="1" i="1" dirty="0" smtClean="0"/>
              <a:t> :</a:t>
            </a:r>
          </a:p>
          <a:p>
            <a:pPr>
              <a:buNone/>
            </a:pPr>
            <a:r>
              <a:rPr lang="en-IN" sz="2400" b="1" i="1" dirty="0" smtClean="0"/>
              <a:t>	</a:t>
            </a:r>
            <a:r>
              <a:rPr lang="en-IN" sz="2400" b="1" dirty="0" smtClean="0"/>
              <a:t>Complex - II  </a:t>
            </a:r>
            <a:r>
              <a:rPr lang="en-IN" sz="2400" dirty="0" smtClean="0"/>
              <a:t>is smaller and simpler than Complex I, it contains five prosthetic groups of two types and four different protein subunits. </a:t>
            </a:r>
          </a:p>
          <a:p>
            <a:pPr>
              <a:buNone/>
            </a:pPr>
            <a:r>
              <a:rPr lang="en-IN" sz="2400" dirty="0" smtClean="0"/>
              <a:t>	-  Subunits C and D are integral membrane proteins. They contain a </a:t>
            </a:r>
            <a:r>
              <a:rPr lang="en-IN" sz="2400" dirty="0" err="1" smtClean="0"/>
              <a:t>heme</a:t>
            </a:r>
            <a:r>
              <a:rPr lang="en-IN" sz="2400" dirty="0" smtClean="0"/>
              <a:t> group, </a:t>
            </a:r>
            <a:r>
              <a:rPr lang="en-IN" sz="2400" dirty="0" err="1" smtClean="0"/>
              <a:t>heme</a:t>
            </a:r>
            <a:r>
              <a:rPr lang="en-IN" sz="2400" dirty="0" smtClean="0"/>
              <a:t> </a:t>
            </a:r>
            <a:r>
              <a:rPr lang="en-IN" sz="2400" i="1" dirty="0" smtClean="0"/>
              <a:t>b, </a:t>
            </a:r>
            <a:r>
              <a:rPr lang="en-IN" sz="2400" dirty="0" smtClean="0"/>
              <a:t>and a binding site for </a:t>
            </a:r>
            <a:r>
              <a:rPr lang="en-IN" sz="2400" dirty="0" err="1" smtClean="0"/>
              <a:t>ubiquinone</a:t>
            </a:r>
            <a:r>
              <a:rPr lang="en-IN" sz="2400" dirty="0" smtClean="0"/>
              <a:t>.</a:t>
            </a:r>
            <a:r>
              <a:rPr lang="en-IN" sz="2400" i="1" dirty="0" smtClean="0"/>
              <a:t> </a:t>
            </a:r>
          </a:p>
          <a:p>
            <a:pPr>
              <a:buNone/>
            </a:pPr>
            <a:r>
              <a:rPr lang="en-IN" sz="2400" i="1" dirty="0" smtClean="0"/>
              <a:t>	-  </a:t>
            </a:r>
            <a:r>
              <a:rPr lang="en-IN" sz="2400" dirty="0" smtClean="0"/>
              <a:t>Subunits A and B extend into the matrix . They contain three 2Fe-2S</a:t>
            </a:r>
          </a:p>
          <a:p>
            <a:pPr>
              <a:buNone/>
            </a:pPr>
            <a:r>
              <a:rPr lang="en-IN" sz="2400" dirty="0" smtClean="0"/>
              <a:t>	</a:t>
            </a:r>
            <a:r>
              <a:rPr lang="en-IN" sz="2400" dirty="0" err="1" smtClean="0"/>
              <a:t>centers</a:t>
            </a:r>
            <a:r>
              <a:rPr lang="en-IN" sz="2400" dirty="0" smtClean="0"/>
              <a:t>, bound FAD, and a binding site for the substrate </a:t>
            </a:r>
            <a:r>
              <a:rPr lang="en-IN" sz="2400" dirty="0" err="1" smtClean="0"/>
              <a:t>succinate</a:t>
            </a:r>
            <a:r>
              <a:rPr lang="en-IN" sz="2400" dirty="0" smtClean="0"/>
              <a:t>.</a:t>
            </a:r>
          </a:p>
          <a:p>
            <a:pPr>
              <a:buNone/>
            </a:pPr>
            <a:r>
              <a:rPr lang="en-IN" sz="2400" dirty="0" smtClean="0"/>
              <a:t>	-  The path of electron transfer from </a:t>
            </a:r>
            <a:r>
              <a:rPr lang="en-IN" sz="2400" dirty="0" err="1" smtClean="0"/>
              <a:t>thesuccinate</a:t>
            </a:r>
            <a:r>
              <a:rPr lang="en-IN" sz="2400" dirty="0" smtClean="0"/>
              <a:t>-binding site to FAD, then through the Fe-S </a:t>
            </a:r>
            <a:r>
              <a:rPr lang="en-IN" sz="2400" dirty="0" err="1" smtClean="0"/>
              <a:t>centers</a:t>
            </a:r>
            <a:r>
              <a:rPr lang="en-IN" sz="2400" dirty="0" smtClean="0"/>
              <a:t> to the Q-binding site.</a:t>
            </a:r>
          </a:p>
          <a:p>
            <a:r>
              <a:rPr lang="en-IN" sz="2400" b="1" dirty="0" smtClean="0"/>
              <a:t>Complex - III</a:t>
            </a:r>
            <a:r>
              <a:rPr lang="en-IN" sz="2400" b="1" i="1" dirty="0" smtClean="0"/>
              <a:t>: </a:t>
            </a:r>
            <a:r>
              <a:rPr lang="en-IN" sz="2400" b="1" i="1" dirty="0" err="1" smtClean="0"/>
              <a:t>Ubiquinone</a:t>
            </a:r>
            <a:r>
              <a:rPr lang="en-IN" sz="2400" b="1" i="1" dirty="0" smtClean="0"/>
              <a:t> to </a:t>
            </a:r>
            <a:r>
              <a:rPr lang="en-IN" sz="2400" b="1" i="1" dirty="0" err="1" smtClean="0"/>
              <a:t>Cytochrome</a:t>
            </a:r>
            <a:r>
              <a:rPr lang="en-IN" sz="2400" b="1" i="1" dirty="0" smtClean="0"/>
              <a:t> – c </a:t>
            </a:r>
          </a:p>
          <a:p>
            <a:pPr>
              <a:buNone/>
            </a:pPr>
            <a:r>
              <a:rPr lang="en-IN" sz="2400" b="1" dirty="0" smtClean="0"/>
              <a:t>	Complex - III, </a:t>
            </a:r>
            <a:r>
              <a:rPr lang="en-IN" sz="2400" dirty="0" smtClean="0"/>
              <a:t>also called </a:t>
            </a:r>
            <a:r>
              <a:rPr lang="en-IN" sz="2400" b="1" dirty="0" err="1" smtClean="0"/>
              <a:t>cytochrome</a:t>
            </a:r>
            <a:r>
              <a:rPr lang="en-IN" sz="2400" b="1" dirty="0" smtClean="0"/>
              <a:t> </a:t>
            </a:r>
            <a:r>
              <a:rPr lang="en-IN" sz="2400" b="1" i="1" dirty="0" smtClean="0"/>
              <a:t>bc1 complex or </a:t>
            </a:r>
            <a:r>
              <a:rPr lang="en-IN" sz="2400" b="1" i="1" dirty="0" err="1" smtClean="0"/>
              <a:t>ubiquinone:cytochrome</a:t>
            </a:r>
            <a:r>
              <a:rPr lang="en-IN" sz="2400" b="1" i="1" dirty="0" smtClean="0"/>
              <a:t> c </a:t>
            </a:r>
            <a:r>
              <a:rPr lang="en-IN" sz="2400" b="1" i="1" dirty="0" err="1" smtClean="0"/>
              <a:t>oxidoreductase</a:t>
            </a:r>
            <a:r>
              <a:rPr lang="en-IN" sz="2400" b="1" i="1" dirty="0" smtClean="0"/>
              <a:t>, </a:t>
            </a:r>
            <a:r>
              <a:rPr lang="en-IN" sz="2400" dirty="0" smtClean="0"/>
              <a:t>couples the transfer of electrons from </a:t>
            </a:r>
            <a:r>
              <a:rPr lang="en-IN" sz="2400" dirty="0" err="1" smtClean="0"/>
              <a:t>ubiquinol</a:t>
            </a:r>
            <a:r>
              <a:rPr lang="en-IN" sz="2400" dirty="0" smtClean="0"/>
              <a:t> (QH2) to </a:t>
            </a:r>
            <a:r>
              <a:rPr lang="en-IN" sz="2400" dirty="0" err="1" smtClean="0"/>
              <a:t>cytochrome</a:t>
            </a:r>
            <a:r>
              <a:rPr lang="en-IN" sz="2400" dirty="0" smtClean="0"/>
              <a:t>- </a:t>
            </a:r>
            <a:r>
              <a:rPr lang="en-IN" sz="2400" i="1" dirty="0" smtClean="0"/>
              <a:t>c with the </a:t>
            </a:r>
            <a:r>
              <a:rPr lang="en-IN" sz="2400" i="1" dirty="0" err="1" smtClean="0"/>
              <a:t>vectorial</a:t>
            </a:r>
            <a:endParaRPr lang="en-IN" sz="2400" i="1" dirty="0" smtClean="0"/>
          </a:p>
          <a:p>
            <a:pPr>
              <a:buNone/>
            </a:pPr>
            <a:r>
              <a:rPr lang="en-IN" sz="2400" dirty="0" smtClean="0"/>
              <a:t>	transport of protons from the matrix to the </a:t>
            </a:r>
            <a:r>
              <a:rPr lang="en-IN" sz="2400" dirty="0" err="1" smtClean="0"/>
              <a:t>intermembrane</a:t>
            </a:r>
            <a:r>
              <a:rPr lang="en-IN" sz="2400" dirty="0" smtClean="0"/>
              <a:t> space.</a:t>
            </a:r>
          </a:p>
          <a:p>
            <a:pPr>
              <a:buNone/>
            </a:pPr>
            <a:r>
              <a:rPr lang="en-IN" sz="2400" dirty="0" smtClean="0"/>
              <a:t>	The net equation of </a:t>
            </a:r>
            <a:r>
              <a:rPr lang="en-IN" sz="2400" b="1" dirty="0" smtClean="0"/>
              <a:t>Q cycle is :</a:t>
            </a:r>
          </a:p>
          <a:p>
            <a:pPr>
              <a:buNone/>
            </a:pPr>
            <a:r>
              <a:rPr lang="pt-BR" sz="2400" dirty="0" smtClean="0"/>
              <a:t>	QH</a:t>
            </a:r>
            <a:r>
              <a:rPr lang="pt-BR" sz="2000" dirty="0" smtClean="0"/>
              <a:t>2 </a:t>
            </a:r>
            <a:r>
              <a:rPr lang="pt-BR" sz="2400" dirty="0" smtClean="0"/>
              <a:t>+  2 cyt c</a:t>
            </a:r>
            <a:r>
              <a:rPr lang="pt-BR" sz="2000" dirty="0" smtClean="0"/>
              <a:t>1</a:t>
            </a:r>
            <a:r>
              <a:rPr lang="pt-BR" sz="2200" dirty="0" smtClean="0"/>
              <a:t>(</a:t>
            </a:r>
            <a:r>
              <a:rPr lang="pt-BR" sz="2400" dirty="0" smtClean="0"/>
              <a:t>oxidized)  + 2H⁺</a:t>
            </a:r>
            <a:r>
              <a:rPr lang="en-IN" sz="2200" dirty="0" smtClean="0"/>
              <a:t>N</a:t>
            </a:r>
            <a:r>
              <a:rPr lang="en-IN" sz="2400" dirty="0" smtClean="0"/>
              <a:t>   →  Q  +  2 </a:t>
            </a:r>
            <a:r>
              <a:rPr lang="en-IN" sz="2400" dirty="0" err="1" smtClean="0"/>
              <a:t>cyt</a:t>
            </a:r>
            <a:r>
              <a:rPr lang="en-IN" sz="2400" dirty="0" smtClean="0"/>
              <a:t> </a:t>
            </a:r>
            <a:r>
              <a:rPr lang="en-IN" sz="2400" i="1" dirty="0" smtClean="0"/>
              <a:t>c</a:t>
            </a:r>
            <a:r>
              <a:rPr lang="en-IN" sz="1800" i="1" dirty="0" smtClean="0"/>
              <a:t>1</a:t>
            </a:r>
            <a:r>
              <a:rPr lang="en-IN" sz="2400" dirty="0" smtClean="0"/>
              <a:t>(reduced)+ 4H⁺</a:t>
            </a:r>
            <a:r>
              <a:rPr lang="en-IN" sz="2000" dirty="0" smtClean="0"/>
              <a:t>P</a:t>
            </a:r>
            <a:r>
              <a:rPr lang="en-IN" sz="2400" dirty="0" smtClean="0"/>
              <a:t> </a:t>
            </a:r>
            <a:endParaRPr lang="en-IN"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IN" sz="2400" b="1" i="1" dirty="0" smtClean="0"/>
              <a:t>Complex – IV : </a:t>
            </a:r>
            <a:r>
              <a:rPr lang="en-IN" sz="2400" b="1" i="1" dirty="0" err="1" smtClean="0"/>
              <a:t>Cytochrome</a:t>
            </a:r>
            <a:r>
              <a:rPr lang="en-IN" sz="2400" b="1" i="1" dirty="0" smtClean="0"/>
              <a:t> - c </a:t>
            </a:r>
            <a:r>
              <a:rPr lang="en-IN" sz="2400" b="1" dirty="0" smtClean="0"/>
              <a:t>to O2</a:t>
            </a:r>
          </a:p>
          <a:p>
            <a:pPr>
              <a:buNone/>
            </a:pPr>
            <a:r>
              <a:rPr lang="en-IN" sz="2400" dirty="0" smtClean="0"/>
              <a:t>	 </a:t>
            </a:r>
            <a:r>
              <a:rPr lang="en-IN" sz="2400" b="1" dirty="0" smtClean="0"/>
              <a:t>Complex - IV, also called </a:t>
            </a:r>
            <a:r>
              <a:rPr lang="en-IN" sz="2400" b="1" dirty="0" err="1" smtClean="0"/>
              <a:t>cytochrome</a:t>
            </a:r>
            <a:r>
              <a:rPr lang="en-IN" sz="2400" b="1" dirty="0" smtClean="0"/>
              <a:t> </a:t>
            </a:r>
            <a:r>
              <a:rPr lang="en-IN" sz="2400" b="1" dirty="0" err="1" smtClean="0"/>
              <a:t>oxidase</a:t>
            </a:r>
            <a:r>
              <a:rPr lang="en-IN" sz="2400" b="1" dirty="0" smtClean="0"/>
              <a:t>, </a:t>
            </a:r>
            <a:r>
              <a:rPr lang="en-IN" sz="2400" dirty="0" smtClean="0"/>
              <a:t>carries electrons from </a:t>
            </a:r>
            <a:r>
              <a:rPr lang="en-IN" sz="2400" dirty="0" err="1" smtClean="0"/>
              <a:t>cytochrome</a:t>
            </a:r>
            <a:r>
              <a:rPr lang="en-IN" sz="2400" dirty="0" smtClean="0"/>
              <a:t> - </a:t>
            </a:r>
            <a:r>
              <a:rPr lang="en-IN" sz="2400" i="1" dirty="0" smtClean="0"/>
              <a:t>c </a:t>
            </a:r>
            <a:r>
              <a:rPr lang="en-IN" sz="2400" dirty="0" smtClean="0"/>
              <a:t>to molecular oxygen, reducing it to H</a:t>
            </a:r>
            <a:r>
              <a:rPr lang="en-IN" sz="2000" dirty="0" smtClean="0"/>
              <a:t>2</a:t>
            </a:r>
            <a:r>
              <a:rPr lang="en-IN" sz="2400" dirty="0" smtClean="0"/>
              <a:t>O. </a:t>
            </a:r>
          </a:p>
          <a:p>
            <a:pPr>
              <a:buNone/>
            </a:pPr>
            <a:r>
              <a:rPr lang="en-IN" sz="2400" dirty="0" smtClean="0"/>
              <a:t>	- Complex - IV is a large enzyme (13 subunits; Mr 204,000) of the inner mitochondrial membrane. </a:t>
            </a:r>
          </a:p>
          <a:p>
            <a:pPr>
              <a:buNone/>
            </a:pPr>
            <a:r>
              <a:rPr lang="en-IN" sz="2400" dirty="0" smtClean="0"/>
              <a:t>	- Bacteria contain a form that is much simpler, with only three or four subunits, but still capable of catalyzing both electron transfer and proton pumping.</a:t>
            </a:r>
          </a:p>
          <a:p>
            <a:pPr>
              <a:buNone/>
            </a:pPr>
            <a:r>
              <a:rPr lang="en-IN" sz="2400" dirty="0" smtClean="0"/>
              <a:t>	-  Mitochondrial subunit II contains two Cu ions </a:t>
            </a:r>
            <a:r>
              <a:rPr lang="en-IN" sz="2400" dirty="0" err="1" smtClean="0"/>
              <a:t>complexed</a:t>
            </a:r>
            <a:r>
              <a:rPr lang="en-IN" sz="2400" dirty="0" smtClean="0"/>
              <a:t> with - SH groups of two </a:t>
            </a:r>
            <a:r>
              <a:rPr lang="en-IN" sz="2400" dirty="0" err="1" smtClean="0"/>
              <a:t>Cys</a:t>
            </a:r>
            <a:r>
              <a:rPr lang="en-IN" sz="2400" dirty="0" smtClean="0"/>
              <a:t> residues in a binuclear </a:t>
            </a:r>
            <a:r>
              <a:rPr lang="en-IN" sz="2400" dirty="0" err="1" smtClean="0"/>
              <a:t>center</a:t>
            </a:r>
            <a:r>
              <a:rPr lang="en-IN" sz="2400" dirty="0" smtClean="0"/>
              <a:t> that resembles the</a:t>
            </a:r>
          </a:p>
          <a:p>
            <a:pPr>
              <a:buNone/>
            </a:pPr>
            <a:r>
              <a:rPr lang="en-IN" sz="2400" dirty="0" smtClean="0"/>
              <a:t>	2Fe-2S </a:t>
            </a:r>
            <a:r>
              <a:rPr lang="en-IN" sz="2400" dirty="0" err="1" smtClean="0"/>
              <a:t>centers</a:t>
            </a:r>
            <a:r>
              <a:rPr lang="en-IN" sz="2400" dirty="0" smtClean="0"/>
              <a:t> of iron-</a:t>
            </a:r>
            <a:r>
              <a:rPr lang="en-IN" sz="2400" dirty="0" err="1" smtClean="0"/>
              <a:t>sulfur</a:t>
            </a:r>
            <a:r>
              <a:rPr lang="en-IN" sz="2400" dirty="0" smtClean="0"/>
              <a:t> proteins.</a:t>
            </a:r>
          </a:p>
          <a:p>
            <a:pPr>
              <a:buNone/>
            </a:pPr>
            <a:r>
              <a:rPr lang="en-IN" sz="2400" dirty="0" smtClean="0"/>
              <a:t>	-  Subunit -I contains two </a:t>
            </a:r>
            <a:r>
              <a:rPr lang="en-IN" sz="2400" dirty="0" err="1" smtClean="0"/>
              <a:t>heme</a:t>
            </a:r>
            <a:r>
              <a:rPr lang="en-IN" sz="2400" dirty="0" smtClean="0"/>
              <a:t> groups, designated </a:t>
            </a:r>
            <a:r>
              <a:rPr lang="en-IN" sz="2400" i="1" dirty="0" smtClean="0"/>
              <a:t>a and a</a:t>
            </a:r>
            <a:r>
              <a:rPr lang="en-IN" sz="2000" i="1" dirty="0" smtClean="0"/>
              <a:t>3</a:t>
            </a:r>
            <a:r>
              <a:rPr lang="en-IN" sz="2400" i="1" dirty="0" smtClean="0"/>
              <a:t>, </a:t>
            </a:r>
            <a:r>
              <a:rPr lang="en-IN" sz="2400" dirty="0" smtClean="0"/>
              <a:t>and another copper ion (</a:t>
            </a:r>
            <a:r>
              <a:rPr lang="en-IN" sz="2400" dirty="0" err="1" smtClean="0"/>
              <a:t>CuB</a:t>
            </a:r>
            <a:r>
              <a:rPr lang="en-IN" sz="2400" dirty="0" smtClean="0"/>
              <a:t>). </a:t>
            </a:r>
            <a:r>
              <a:rPr lang="en-IN" sz="2400" dirty="0" err="1" smtClean="0"/>
              <a:t>Heme</a:t>
            </a:r>
            <a:r>
              <a:rPr lang="en-IN" sz="2400" dirty="0" smtClean="0"/>
              <a:t> a</a:t>
            </a:r>
            <a:r>
              <a:rPr lang="en-IN" sz="2000" dirty="0" smtClean="0"/>
              <a:t>3</a:t>
            </a:r>
            <a:r>
              <a:rPr lang="en-IN" sz="2400" dirty="0" smtClean="0"/>
              <a:t> and </a:t>
            </a:r>
            <a:r>
              <a:rPr lang="en-IN" sz="2400" dirty="0" err="1" smtClean="0"/>
              <a:t>CuB</a:t>
            </a:r>
            <a:r>
              <a:rPr lang="en-IN" sz="2400" dirty="0" smtClean="0"/>
              <a:t> form a second binuclear </a:t>
            </a:r>
            <a:r>
              <a:rPr lang="en-IN" sz="2400" dirty="0" err="1" smtClean="0"/>
              <a:t>center</a:t>
            </a:r>
            <a:r>
              <a:rPr lang="en-IN" sz="2400" dirty="0" smtClean="0"/>
              <a:t> that accepts electrons from </a:t>
            </a:r>
            <a:r>
              <a:rPr lang="en-IN" sz="2400" dirty="0" err="1" smtClean="0"/>
              <a:t>heme</a:t>
            </a:r>
            <a:r>
              <a:rPr lang="en-IN" sz="2400" dirty="0" smtClean="0"/>
              <a:t> a and transfers them to O2 bound to </a:t>
            </a:r>
            <a:r>
              <a:rPr lang="en-IN" sz="2400" dirty="0" err="1" smtClean="0"/>
              <a:t>heme</a:t>
            </a:r>
            <a:r>
              <a:rPr lang="en-IN" sz="2400" dirty="0" smtClean="0"/>
              <a:t> a</a:t>
            </a:r>
            <a:r>
              <a:rPr lang="en-IN" sz="2000" dirty="0" smtClean="0"/>
              <a:t>3</a:t>
            </a:r>
            <a:r>
              <a:rPr lang="en-IN" sz="2400" dirty="0" smtClean="0"/>
              <a:t>.</a:t>
            </a:r>
          </a:p>
          <a:p>
            <a:pPr>
              <a:buNone/>
            </a:pPr>
            <a:r>
              <a:rPr lang="en-US" sz="2400" dirty="0" smtClean="0"/>
              <a:t>	-  </a:t>
            </a:r>
            <a:r>
              <a:rPr lang="en-IN" sz="2400" dirty="0" smtClean="0"/>
              <a:t>Electron transfer through Complex IV is  :</a:t>
            </a:r>
          </a:p>
          <a:p>
            <a:pPr>
              <a:buNone/>
            </a:pPr>
            <a:r>
              <a:rPr lang="en-IN" sz="2400" dirty="0" smtClean="0"/>
              <a:t>	</a:t>
            </a:r>
            <a:r>
              <a:rPr lang="en-IN" sz="2400" b="1" dirty="0" err="1" smtClean="0"/>
              <a:t>Cytochrome</a:t>
            </a:r>
            <a:r>
              <a:rPr lang="en-IN" sz="2400" b="1" dirty="0" smtClean="0"/>
              <a:t> –c →  </a:t>
            </a:r>
            <a:r>
              <a:rPr lang="en-IN" sz="2400" b="1" dirty="0" err="1" smtClean="0"/>
              <a:t>CuA</a:t>
            </a:r>
            <a:r>
              <a:rPr lang="en-IN" sz="2400" b="1" dirty="0" smtClean="0"/>
              <a:t> </a:t>
            </a:r>
            <a:r>
              <a:rPr lang="en-IN" sz="2400" b="1" dirty="0" err="1" smtClean="0"/>
              <a:t>center</a:t>
            </a:r>
            <a:r>
              <a:rPr lang="en-IN" sz="2400" b="1" dirty="0" smtClean="0"/>
              <a:t> → </a:t>
            </a:r>
            <a:r>
              <a:rPr lang="en-IN" sz="2400" b="1" dirty="0" err="1" smtClean="0"/>
              <a:t>heme</a:t>
            </a:r>
            <a:r>
              <a:rPr lang="en-IN" sz="2400" b="1" dirty="0" smtClean="0"/>
              <a:t> - a → </a:t>
            </a:r>
            <a:r>
              <a:rPr lang="en-IN" sz="2400" b="1" dirty="0" err="1" smtClean="0"/>
              <a:t>heme</a:t>
            </a:r>
            <a:r>
              <a:rPr lang="en-IN" sz="2400" b="1" dirty="0" smtClean="0"/>
              <a:t> a</a:t>
            </a:r>
            <a:r>
              <a:rPr lang="en-IN" sz="2000" b="1" dirty="0" smtClean="0"/>
              <a:t>3</a:t>
            </a:r>
            <a:r>
              <a:rPr lang="en-IN" sz="2400" b="1" dirty="0" smtClean="0"/>
              <a:t>–CuB </a:t>
            </a:r>
            <a:r>
              <a:rPr lang="en-IN" sz="2400" b="1" dirty="0" err="1" smtClean="0"/>
              <a:t>center</a:t>
            </a:r>
            <a:r>
              <a:rPr lang="en-IN" sz="2400" b="1" dirty="0" smtClean="0"/>
              <a:t> → O</a:t>
            </a:r>
            <a:r>
              <a:rPr lang="en-IN" sz="2000" b="1" dirty="0" smtClean="0"/>
              <a:t>2 </a:t>
            </a:r>
            <a:r>
              <a:rPr lang="en-IN" sz="2400" b="1" dirty="0" smtClean="0"/>
              <a:t>.</a:t>
            </a:r>
            <a:endParaRPr lang="en-IN"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IN" sz="2400" dirty="0" smtClean="0"/>
              <a:t>	-  For every four electrons passing through this complex, the enzyme</a:t>
            </a:r>
          </a:p>
          <a:p>
            <a:pPr>
              <a:buNone/>
            </a:pPr>
            <a:r>
              <a:rPr lang="en-IN" sz="2400" dirty="0" smtClean="0"/>
              <a:t>	consumes four “substrate” H from the matrix (N side) in converting O</a:t>
            </a:r>
            <a:r>
              <a:rPr lang="en-IN" sz="2000" dirty="0" smtClean="0"/>
              <a:t>2</a:t>
            </a:r>
            <a:r>
              <a:rPr lang="en-IN" sz="2400" dirty="0" smtClean="0"/>
              <a:t> to 2H</a:t>
            </a:r>
            <a:r>
              <a:rPr lang="en-IN" sz="2000" dirty="0" smtClean="0"/>
              <a:t>2</a:t>
            </a:r>
            <a:r>
              <a:rPr lang="en-IN" sz="2400" dirty="0" smtClean="0"/>
              <a:t>O. It also pump one proton outward into the </a:t>
            </a:r>
            <a:r>
              <a:rPr lang="en-IN" sz="2400" dirty="0" err="1" smtClean="0"/>
              <a:t>intermembrane</a:t>
            </a:r>
            <a:r>
              <a:rPr lang="en-IN" sz="2400" dirty="0" smtClean="0"/>
              <a:t> space (P side) for each electron that passes through. </a:t>
            </a:r>
          </a:p>
          <a:p>
            <a:pPr>
              <a:buNone/>
            </a:pPr>
            <a:r>
              <a:rPr lang="en-IN" sz="2400" dirty="0" smtClean="0"/>
              <a:t>		The overall reaction catalyzed by Complex IV is</a:t>
            </a:r>
          </a:p>
          <a:p>
            <a:pPr>
              <a:buNone/>
            </a:pPr>
            <a:r>
              <a:rPr lang="en-IN" sz="2400" dirty="0" smtClean="0"/>
              <a:t>	</a:t>
            </a:r>
            <a:r>
              <a:rPr lang="en-IN" sz="2400" b="1" dirty="0" smtClean="0"/>
              <a:t>4 </a:t>
            </a:r>
            <a:r>
              <a:rPr lang="en-IN" sz="2400" b="1" dirty="0" err="1" smtClean="0"/>
              <a:t>Cyt</a:t>
            </a:r>
            <a:r>
              <a:rPr lang="en-IN" sz="2400" b="1" dirty="0" smtClean="0"/>
              <a:t> </a:t>
            </a:r>
            <a:r>
              <a:rPr lang="en-IN" sz="2400" b="1" i="1" dirty="0" smtClean="0"/>
              <a:t>c (reduced) + 8H⁺</a:t>
            </a:r>
            <a:r>
              <a:rPr lang="en-IN" sz="2000" b="1" dirty="0" smtClean="0"/>
              <a:t>N</a:t>
            </a:r>
            <a:r>
              <a:rPr lang="en-IN" sz="2400" b="1" dirty="0" smtClean="0"/>
              <a:t> + O2 → </a:t>
            </a:r>
            <a:r>
              <a:rPr lang="pt-BR" sz="2400" b="1" dirty="0" smtClean="0"/>
              <a:t>4 cyt </a:t>
            </a:r>
            <a:r>
              <a:rPr lang="pt-BR" sz="2400" b="1" i="1" dirty="0" smtClean="0"/>
              <a:t>c (oxidized) + 4H⁺</a:t>
            </a:r>
            <a:r>
              <a:rPr lang="en-IN" sz="2000" b="1" dirty="0" smtClean="0"/>
              <a:t>P</a:t>
            </a:r>
            <a:r>
              <a:rPr lang="en-IN" sz="2400" b="1" dirty="0" smtClean="0"/>
              <a:t> + 2H</a:t>
            </a:r>
            <a:r>
              <a:rPr lang="en-IN" sz="2000" b="1" dirty="0" smtClean="0"/>
              <a:t>2</a:t>
            </a:r>
            <a:r>
              <a:rPr lang="en-IN" sz="2400" b="1" dirty="0" smtClean="0"/>
              <a:t>O </a:t>
            </a:r>
          </a:p>
          <a:p>
            <a:r>
              <a:rPr lang="en-IN" sz="2400" dirty="0" smtClean="0"/>
              <a:t>Much of this energy is used to pump protons out of the matrix. </a:t>
            </a:r>
          </a:p>
          <a:p>
            <a:pPr>
              <a:buNone/>
            </a:pPr>
            <a:r>
              <a:rPr lang="en-IN" sz="2400" dirty="0" smtClean="0"/>
              <a:t>	-  For each pair of electrons transferred to O2  -  </a:t>
            </a:r>
            <a:r>
              <a:rPr lang="en-IN" sz="2400" b="1" dirty="0" smtClean="0"/>
              <a:t>4</a:t>
            </a:r>
            <a:r>
              <a:rPr lang="en-IN" sz="2400" dirty="0" smtClean="0"/>
              <a:t>  protons are pumped out by Complex-I, </a:t>
            </a:r>
            <a:r>
              <a:rPr lang="en-IN" sz="2400" b="1" dirty="0" smtClean="0"/>
              <a:t>4 </a:t>
            </a:r>
            <a:r>
              <a:rPr lang="en-IN" sz="2400" dirty="0" smtClean="0"/>
              <a:t> by Complex-III and </a:t>
            </a:r>
            <a:r>
              <a:rPr lang="en-IN" sz="2400" b="1" dirty="0" smtClean="0"/>
              <a:t>2</a:t>
            </a:r>
            <a:r>
              <a:rPr lang="en-IN" sz="2400" dirty="0" smtClean="0"/>
              <a:t> by Complex IV.</a:t>
            </a:r>
          </a:p>
          <a:p>
            <a:pPr>
              <a:buNone/>
            </a:pPr>
            <a:r>
              <a:rPr lang="en-IN" sz="2400" dirty="0" smtClean="0"/>
              <a:t>	 The</a:t>
            </a:r>
            <a:r>
              <a:rPr lang="en-IN" sz="2400" i="1" dirty="0" smtClean="0"/>
              <a:t> </a:t>
            </a:r>
            <a:r>
              <a:rPr lang="en-IN" sz="2400" dirty="0" smtClean="0"/>
              <a:t>equation for the process is :</a:t>
            </a:r>
          </a:p>
          <a:p>
            <a:pPr>
              <a:buNone/>
            </a:pPr>
            <a:r>
              <a:rPr lang="en-IN" sz="2400" dirty="0" smtClean="0"/>
              <a:t>	      </a:t>
            </a:r>
            <a:r>
              <a:rPr lang="en-IN" sz="2400" b="1" dirty="0" smtClean="0"/>
              <a:t>NADH  +  11H⁺</a:t>
            </a:r>
            <a:r>
              <a:rPr lang="en-IN" sz="2000" b="1" dirty="0" smtClean="0"/>
              <a:t>N   +  ⅟₂ </a:t>
            </a:r>
            <a:r>
              <a:rPr lang="en-IN" sz="2400" b="1" dirty="0" smtClean="0"/>
              <a:t>O2   →  NAD⁻  +  10H⁺</a:t>
            </a:r>
            <a:r>
              <a:rPr lang="en-IN" sz="2000" b="1" dirty="0" smtClean="0"/>
              <a:t>P   +</a:t>
            </a:r>
            <a:r>
              <a:rPr lang="en-IN" sz="2400" b="1" dirty="0" smtClean="0"/>
              <a:t>  H</a:t>
            </a:r>
            <a:r>
              <a:rPr lang="en-IN" sz="2000" b="1" dirty="0" smtClean="0"/>
              <a:t>2</a:t>
            </a:r>
            <a:r>
              <a:rPr lang="en-IN" sz="2400" b="1" dirty="0" smtClean="0"/>
              <a:t>O </a:t>
            </a:r>
          </a:p>
          <a:p>
            <a:pPr>
              <a:buNone/>
            </a:pPr>
            <a:r>
              <a:rPr lang="en-US" sz="2400" b="1" dirty="0" smtClean="0"/>
              <a:t>	</a:t>
            </a:r>
            <a:r>
              <a:rPr lang="en-IN" sz="2400" dirty="0" smtClean="0"/>
              <a:t>The electrochemical energy due to the difference in proton concentration and separation of charge conserved much of the energy of electron transfer. The energy stored in such a gradient, termed the </a:t>
            </a:r>
            <a:r>
              <a:rPr lang="en-IN" sz="2400" b="1" dirty="0" smtClean="0"/>
              <a:t>proton-motive force.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533400" y="3276600"/>
            <a:ext cx="8077200" cy="3352800"/>
          </a:xfrm>
          <a:prstGeom prst="rect">
            <a:avLst/>
          </a:prstGeom>
          <a:noFill/>
          <a:ln w="9525">
            <a:noFill/>
            <a:miter lim="800000"/>
            <a:headEnd/>
            <a:tailEnd/>
          </a:ln>
          <a:effectLst/>
        </p:spPr>
      </p:pic>
      <p:sp>
        <p:nvSpPr>
          <p:cNvPr id="5" name="Rectangle 4"/>
          <p:cNvSpPr/>
          <p:nvPr/>
        </p:nvSpPr>
        <p:spPr>
          <a:xfrm>
            <a:off x="0" y="0"/>
            <a:ext cx="9144000" cy="3170099"/>
          </a:xfrm>
          <a:prstGeom prst="rect">
            <a:avLst/>
          </a:prstGeom>
        </p:spPr>
        <p:txBody>
          <a:bodyPr wrap="square">
            <a:spAutoFit/>
          </a:bodyPr>
          <a:lstStyle/>
          <a:p>
            <a:r>
              <a:rPr lang="en-IN" sz="2500" b="1" dirty="0" smtClean="0"/>
              <a:t>proton-motive force, has two components:</a:t>
            </a:r>
          </a:p>
          <a:p>
            <a:pPr>
              <a:buNone/>
            </a:pPr>
            <a:r>
              <a:rPr lang="en-IN" sz="2500" dirty="0" smtClean="0"/>
              <a:t>	(1) the </a:t>
            </a:r>
            <a:r>
              <a:rPr lang="en-IN" sz="2500" i="1" dirty="0" smtClean="0"/>
              <a:t>chemical potential energy </a:t>
            </a:r>
            <a:r>
              <a:rPr lang="en-IN" sz="2500" dirty="0" smtClean="0"/>
              <a:t>due to the difference in concentration of a chemical species (H⁺) in the two regions separated by the membrane.</a:t>
            </a:r>
          </a:p>
          <a:p>
            <a:pPr>
              <a:buNone/>
            </a:pPr>
            <a:r>
              <a:rPr lang="en-IN" sz="2500" dirty="0" smtClean="0"/>
              <a:t>	 (2) The </a:t>
            </a:r>
            <a:r>
              <a:rPr lang="en-IN" sz="2500" i="1" dirty="0" smtClean="0"/>
              <a:t>electrical potential energy </a:t>
            </a:r>
            <a:r>
              <a:rPr lang="en-IN" sz="2500" dirty="0" smtClean="0"/>
              <a:t>that results from the separation of charge when a proton moves across the membrane.</a:t>
            </a:r>
          </a:p>
          <a:p>
            <a:pPr>
              <a:buNone/>
            </a:pPr>
            <a:r>
              <a:rPr lang="en-US" sz="2500" dirty="0" smtClean="0"/>
              <a:t>	-  T</a:t>
            </a:r>
            <a:r>
              <a:rPr lang="en-IN" sz="2500" dirty="0" smtClean="0"/>
              <a:t>he electrochemical energy in the proton gradient drives the synthesis  of ATP from ADP and Pi.</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	</a:t>
            </a:r>
          </a:p>
          <a:p>
            <a:r>
              <a:rPr lang="en-IN" b="1" u="sng" dirty="0" smtClean="0"/>
              <a:t>Oxidative </a:t>
            </a:r>
            <a:r>
              <a:rPr lang="en-IN" b="1" u="sng" dirty="0" err="1" smtClean="0"/>
              <a:t>phosphorylation</a:t>
            </a:r>
            <a:r>
              <a:rPr lang="en-IN" b="1" u="sng" dirty="0" smtClean="0"/>
              <a:t> </a:t>
            </a:r>
            <a:r>
              <a:rPr lang="en-IN" b="1" dirty="0" smtClean="0"/>
              <a:t>:</a:t>
            </a:r>
            <a:r>
              <a:rPr lang="en-US" sz="2800" b="1" dirty="0" smtClean="0"/>
              <a:t>	</a:t>
            </a:r>
          </a:p>
          <a:p>
            <a:r>
              <a:rPr lang="en-US" sz="2800" b="1" dirty="0" smtClean="0"/>
              <a:t>	</a:t>
            </a:r>
            <a:r>
              <a:rPr lang="en-IN" sz="2800" dirty="0" smtClean="0"/>
              <a:t>The </a:t>
            </a:r>
            <a:r>
              <a:rPr lang="en-IN" sz="2800" b="1" dirty="0" err="1" smtClean="0"/>
              <a:t>chemiosmotic</a:t>
            </a:r>
            <a:r>
              <a:rPr lang="en-IN" sz="2800" b="1" dirty="0" smtClean="0"/>
              <a:t> model </a:t>
            </a:r>
            <a:r>
              <a:rPr lang="en-IN" sz="2800" dirty="0" smtClean="0"/>
              <a:t>proposed by </a:t>
            </a:r>
            <a:r>
              <a:rPr lang="en-IN" sz="2800" b="1" dirty="0" smtClean="0"/>
              <a:t>Peter Mitchell</a:t>
            </a:r>
            <a:r>
              <a:rPr lang="en-IN" sz="2800" dirty="0" smtClean="0"/>
              <a:t>.  -  According to the model the electrochemical energy inherent in the difference in proton concentration</a:t>
            </a:r>
          </a:p>
          <a:p>
            <a:pPr>
              <a:buNone/>
            </a:pPr>
            <a:r>
              <a:rPr lang="en-IN" sz="2800" dirty="0" smtClean="0"/>
              <a:t>	and separation of charge across the inner mitochondrial membrane</a:t>
            </a:r>
            <a:r>
              <a:rPr lang="en-IN" sz="2800" b="1" dirty="0" smtClean="0"/>
              <a:t>—the proton-motive force—</a:t>
            </a:r>
            <a:r>
              <a:rPr lang="en-IN" sz="2800" dirty="0" smtClean="0"/>
              <a:t>drives the synthesis of ATP as protons flow passively back into the matrix through a proton pore associated with </a:t>
            </a:r>
            <a:r>
              <a:rPr lang="en-IN" sz="2800" b="1" dirty="0" smtClean="0"/>
              <a:t>ATP </a:t>
            </a:r>
            <a:r>
              <a:rPr lang="en-IN" sz="2800" b="1" dirty="0" err="1" smtClean="0"/>
              <a:t>synthase</a:t>
            </a:r>
            <a:r>
              <a:rPr lang="en-IN" sz="2800" b="1" dirty="0" smtClean="0"/>
              <a:t>. </a:t>
            </a:r>
          </a:p>
          <a:p>
            <a:pPr>
              <a:buNone/>
            </a:pPr>
            <a:r>
              <a:rPr lang="en-US" sz="2800" b="1" dirty="0" smtClean="0"/>
              <a:t>	-  </a:t>
            </a:r>
            <a:r>
              <a:rPr lang="en-IN" sz="2800" dirty="0" smtClean="0"/>
              <a:t>Mitchell used “</a:t>
            </a:r>
            <a:r>
              <a:rPr lang="en-IN" sz="2800" dirty="0" err="1" smtClean="0"/>
              <a:t>chemiosmotic</a:t>
            </a:r>
            <a:r>
              <a:rPr lang="en-IN" sz="2800" dirty="0" smtClean="0"/>
              <a:t>” to describe enzymatic reactions that involve, simultaneously, a chemical reaction and a transport process.</a:t>
            </a:r>
            <a:endParaRPr lang="en-IN" sz="28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0" y="304800"/>
            <a:ext cx="9143999" cy="6096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r>
              <a:rPr lang="en-US" sz="2800" dirty="0" smtClean="0"/>
              <a:t>electrons from NADH and other </a:t>
            </a:r>
            <a:r>
              <a:rPr lang="en-US" sz="2800" dirty="0" err="1" smtClean="0"/>
              <a:t>oxidizable</a:t>
            </a:r>
            <a:r>
              <a:rPr lang="en-US" sz="2800" dirty="0" smtClean="0"/>
              <a:t> substrates pass</a:t>
            </a:r>
          </a:p>
          <a:p>
            <a:pPr>
              <a:buNone/>
            </a:pPr>
            <a:r>
              <a:rPr lang="en-US" sz="2800" dirty="0" smtClean="0"/>
              <a:t>	through a chain of carriers arranged asymmetrically in the inner membrane. </a:t>
            </a:r>
          </a:p>
          <a:p>
            <a:pPr>
              <a:buNone/>
            </a:pPr>
            <a:r>
              <a:rPr lang="en-US" sz="2800" dirty="0" smtClean="0"/>
              <a:t>	- Electron flow is accompanied by proton transfer across the membrane, producing both a chemical gradient (pH) and an electrical gradient.</a:t>
            </a:r>
          </a:p>
          <a:p>
            <a:pPr>
              <a:buNone/>
            </a:pPr>
            <a:r>
              <a:rPr lang="en-US" sz="2800" dirty="0" smtClean="0"/>
              <a:t>	-  The inner mitochondrial membrane is impermeable to protons; </a:t>
            </a:r>
          </a:p>
          <a:p>
            <a:pPr>
              <a:buNone/>
            </a:pPr>
            <a:r>
              <a:rPr lang="en-US" sz="2800" dirty="0" smtClean="0"/>
              <a:t>	-  protons can reenter the matrix only through proton-specific channels (</a:t>
            </a:r>
            <a:r>
              <a:rPr lang="en-US" sz="2800" dirty="0" err="1" smtClean="0"/>
              <a:t>Fo</a:t>
            </a:r>
            <a:r>
              <a:rPr lang="en-US" sz="2800" dirty="0" smtClean="0"/>
              <a:t>). </a:t>
            </a:r>
          </a:p>
          <a:p>
            <a:pPr>
              <a:buNone/>
            </a:pPr>
            <a:r>
              <a:rPr lang="en-US" sz="2800" dirty="0" smtClean="0"/>
              <a:t>	-  The proton-motive force that drives protons back into the matrix provides the energy for ATP synthesis, catalyzed by the F1 complex associated with </a:t>
            </a:r>
            <a:r>
              <a:rPr lang="en-US" sz="2800" dirty="0" err="1" smtClean="0"/>
              <a:t>Fo</a:t>
            </a:r>
            <a:r>
              <a:rPr lang="en-US" sz="2800" dirty="0" smtClean="0"/>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sz="2800" dirty="0" smtClean="0"/>
              <a:t>	</a:t>
            </a:r>
            <a:r>
              <a:rPr lang="en-US" sz="2800" b="1" u="sng" dirty="0" smtClean="0"/>
              <a:t>ATP </a:t>
            </a:r>
            <a:r>
              <a:rPr lang="en-US" sz="2800" b="1" u="sng" dirty="0" err="1" smtClean="0"/>
              <a:t>Synthase</a:t>
            </a:r>
            <a:r>
              <a:rPr lang="en-US" sz="2800" b="1" u="sng" dirty="0" smtClean="0"/>
              <a:t> :</a:t>
            </a:r>
          </a:p>
          <a:p>
            <a:pPr>
              <a:buNone/>
            </a:pPr>
            <a:r>
              <a:rPr lang="en-US" sz="2800" dirty="0" smtClean="0"/>
              <a:t>	</a:t>
            </a:r>
            <a:r>
              <a:rPr lang="en-US" sz="2400" dirty="0" smtClean="0"/>
              <a:t>- This large enzyme complex of the inner mitochondrial</a:t>
            </a:r>
          </a:p>
          <a:p>
            <a:pPr>
              <a:buNone/>
            </a:pPr>
            <a:r>
              <a:rPr lang="en-US" sz="2400" dirty="0" smtClean="0"/>
              <a:t>	membrane catalyzes the formation of ATP from ADP and Pi.</a:t>
            </a:r>
          </a:p>
          <a:p>
            <a:pPr>
              <a:buNone/>
            </a:pPr>
            <a:r>
              <a:rPr lang="en-US" sz="2400" dirty="0" smtClean="0"/>
              <a:t>	-  Also called Complex V, has two distinct components: </a:t>
            </a:r>
            <a:r>
              <a:rPr lang="en-US" sz="2400" b="1" dirty="0" smtClean="0"/>
              <a:t>F</a:t>
            </a:r>
            <a:r>
              <a:rPr lang="en-US" sz="2000" b="1" dirty="0" smtClean="0"/>
              <a:t>1</a:t>
            </a:r>
            <a:r>
              <a:rPr lang="en-US" sz="2400" dirty="0" smtClean="0"/>
              <a:t>, a peripheral membrane protein, and </a:t>
            </a:r>
            <a:r>
              <a:rPr lang="en-US" sz="2400" b="1" dirty="0" err="1" smtClean="0"/>
              <a:t>Fo</a:t>
            </a:r>
            <a:r>
              <a:rPr lang="en-US" sz="2400" dirty="0" smtClean="0"/>
              <a:t> (</a:t>
            </a:r>
            <a:r>
              <a:rPr lang="en-US" sz="2400" i="1" dirty="0" smtClean="0"/>
              <a:t>o denoting </a:t>
            </a:r>
            <a:r>
              <a:rPr lang="en-US" sz="2400" dirty="0" err="1" smtClean="0"/>
              <a:t>oligomycin</a:t>
            </a:r>
            <a:r>
              <a:rPr lang="en-US" sz="2400" dirty="0" smtClean="0"/>
              <a:t>-sensitive), which is integral to the membrane.</a:t>
            </a:r>
          </a:p>
          <a:p>
            <a:pPr>
              <a:buNone/>
            </a:pPr>
            <a:r>
              <a:rPr lang="en-US" sz="2400" dirty="0" smtClean="0"/>
              <a:t>	-  F</a:t>
            </a:r>
            <a:r>
              <a:rPr lang="en-US" sz="2000" dirty="0" smtClean="0"/>
              <a:t>1</a:t>
            </a:r>
            <a:r>
              <a:rPr lang="en-US" sz="2400" dirty="0" smtClean="0"/>
              <a:t>, was identified and purified by </a:t>
            </a:r>
            <a:r>
              <a:rPr lang="en-US" sz="2400" dirty="0" err="1" smtClean="0"/>
              <a:t>Efraim</a:t>
            </a:r>
            <a:r>
              <a:rPr lang="en-US" sz="2400" dirty="0" smtClean="0"/>
              <a:t> </a:t>
            </a:r>
            <a:r>
              <a:rPr lang="en-US" sz="2400" dirty="0" err="1" smtClean="0"/>
              <a:t>Racker</a:t>
            </a:r>
            <a:r>
              <a:rPr lang="en-US" sz="2400" dirty="0" smtClean="0"/>
              <a:t> and his colleagues in the early 1960s.</a:t>
            </a:r>
          </a:p>
          <a:p>
            <a:pPr>
              <a:buNone/>
            </a:pPr>
            <a:r>
              <a:rPr lang="en-US" sz="2400" dirty="0" smtClean="0"/>
              <a:t>	-  Isolated F</a:t>
            </a:r>
            <a:r>
              <a:rPr lang="en-US" sz="2000" dirty="0" smtClean="0"/>
              <a:t>1</a:t>
            </a:r>
            <a:r>
              <a:rPr lang="en-US" sz="2400" dirty="0" smtClean="0"/>
              <a:t> catalyzes ATP hydrolysis (the reversal of synthesis) and was therefore originally called </a:t>
            </a:r>
            <a:r>
              <a:rPr lang="en-US" sz="2400" b="1" dirty="0" smtClean="0"/>
              <a:t>F1ATPase.</a:t>
            </a:r>
          </a:p>
          <a:p>
            <a:pPr>
              <a:buNone/>
            </a:pPr>
            <a:r>
              <a:rPr lang="en-US" sz="2400" b="1" dirty="0" smtClean="0"/>
              <a:t>	- </a:t>
            </a:r>
            <a:r>
              <a:rPr lang="en-US" sz="2400" dirty="0" smtClean="0"/>
              <a:t>F</a:t>
            </a:r>
            <a:r>
              <a:rPr lang="en-US" sz="1800" dirty="0" smtClean="0"/>
              <a:t>1  </a:t>
            </a:r>
            <a:r>
              <a:rPr lang="en-US" sz="2400" dirty="0" smtClean="0"/>
              <a:t>is unstable at 0°c, relatively stable at R.T.</a:t>
            </a:r>
          </a:p>
          <a:p>
            <a:pPr>
              <a:buNone/>
            </a:pPr>
            <a:r>
              <a:rPr lang="en-US" sz="2400" dirty="0" smtClean="0"/>
              <a:t>	- F1 is a knob like portion, flattened sphere, 8 nm high and 10 nm across, consisting of alternating </a:t>
            </a:r>
            <a:r>
              <a:rPr lang="el-GR" sz="2400" dirty="0" smtClean="0"/>
              <a:t>α</a:t>
            </a:r>
            <a:r>
              <a:rPr lang="en-US" sz="2400" dirty="0" smtClean="0"/>
              <a:t> and </a:t>
            </a:r>
            <a:r>
              <a:rPr lang="el-GR" sz="2400" dirty="0" smtClean="0"/>
              <a:t>β</a:t>
            </a:r>
            <a:r>
              <a:rPr lang="en-US" sz="2400" dirty="0" smtClean="0"/>
              <a:t> subunits arranged like the sections of an orange.</a:t>
            </a:r>
          </a:p>
          <a:p>
            <a:pPr>
              <a:buNone/>
            </a:pPr>
            <a:r>
              <a:rPr lang="en-US" sz="2400" dirty="0" smtClean="0"/>
              <a:t>	- F1 has </a:t>
            </a:r>
            <a:r>
              <a:rPr lang="en-US" sz="2400" b="1" dirty="0" smtClean="0"/>
              <a:t>nine</a:t>
            </a:r>
            <a:r>
              <a:rPr lang="en-US" sz="2400" dirty="0" smtClean="0"/>
              <a:t> subunits of five different types, with the composition  </a:t>
            </a:r>
          </a:p>
          <a:p>
            <a:pPr>
              <a:buNone/>
            </a:pPr>
            <a:r>
              <a:rPr lang="en-US" sz="2400" dirty="0" smtClean="0"/>
              <a:t>	   </a:t>
            </a:r>
            <a:r>
              <a:rPr lang="el-GR" sz="2400" b="1" dirty="0" smtClean="0"/>
              <a:t>α</a:t>
            </a:r>
            <a:r>
              <a:rPr lang="en-US" sz="2000" b="1" dirty="0" smtClean="0"/>
              <a:t>3</a:t>
            </a:r>
            <a:r>
              <a:rPr lang="el-GR" sz="2400" b="1" dirty="0" smtClean="0"/>
              <a:t>β</a:t>
            </a:r>
            <a:r>
              <a:rPr lang="en-US" sz="2000" b="1" dirty="0" smtClean="0"/>
              <a:t>3</a:t>
            </a:r>
            <a:r>
              <a:rPr lang="el-GR" sz="2400" b="1" dirty="0" smtClean="0"/>
              <a:t>γδε</a:t>
            </a:r>
            <a:r>
              <a:rPr lang="en-US" sz="2400" b="1" dirty="0" smtClean="0"/>
              <a:t>. </a:t>
            </a:r>
            <a:r>
              <a:rPr lang="en-US" sz="2400" dirty="0" smtClean="0"/>
              <a:t>Mol. Wt. – 3,80,000</a:t>
            </a:r>
          </a:p>
          <a:p>
            <a:pPr>
              <a:buNone/>
            </a:pPr>
            <a:r>
              <a:rPr lang="en-US" sz="2400" dirty="0" smtClean="0"/>
              <a:t>	-  Each of the three </a:t>
            </a:r>
            <a:r>
              <a:rPr lang="el-GR" sz="2400" dirty="0" smtClean="0"/>
              <a:t>β</a:t>
            </a:r>
            <a:r>
              <a:rPr lang="en-US" sz="2400" dirty="0" smtClean="0"/>
              <a:t> subunits has one catalytic site for ATP synthesis</a:t>
            </a:r>
            <a:r>
              <a:rPr lang="en-US" sz="2400" i="1" dirty="0" smtClean="0"/>
              <a:t>.</a:t>
            </a:r>
            <a:endParaRPr lang="en-US" sz="24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400" dirty="0" smtClean="0"/>
              <a:t>	</a:t>
            </a:r>
            <a:r>
              <a:rPr lang="en-US" sz="2800" dirty="0" smtClean="0"/>
              <a:t>- the amino acid sequences of the three  subunits are identical, their conformations differ.</a:t>
            </a:r>
          </a:p>
          <a:p>
            <a:pPr>
              <a:buNone/>
            </a:pPr>
            <a:r>
              <a:rPr lang="en-US" sz="2800" dirty="0" smtClean="0"/>
              <a:t>	-  </a:t>
            </a:r>
            <a:r>
              <a:rPr lang="el-GR" sz="2800" dirty="0" smtClean="0"/>
              <a:t>β</a:t>
            </a:r>
            <a:r>
              <a:rPr lang="en-US" sz="2800" dirty="0" smtClean="0"/>
              <a:t> subunit conformations are designated </a:t>
            </a:r>
            <a:r>
              <a:rPr lang="el-GR" sz="2800" dirty="0" smtClean="0"/>
              <a:t>β</a:t>
            </a:r>
            <a:r>
              <a:rPr lang="en-US" sz="2800" dirty="0" smtClean="0"/>
              <a:t>-ATP, </a:t>
            </a:r>
            <a:r>
              <a:rPr lang="el-GR" sz="2800" dirty="0" smtClean="0"/>
              <a:t>β</a:t>
            </a:r>
            <a:r>
              <a:rPr lang="en-US" sz="2800" dirty="0" smtClean="0"/>
              <a:t>-ADP, and </a:t>
            </a:r>
            <a:r>
              <a:rPr lang="el-GR" sz="2800" dirty="0" smtClean="0"/>
              <a:t>β</a:t>
            </a:r>
            <a:r>
              <a:rPr lang="en-US" sz="2800" dirty="0" smtClean="0"/>
              <a:t>-empty.</a:t>
            </a:r>
          </a:p>
          <a:p>
            <a:pPr>
              <a:buNone/>
            </a:pPr>
            <a:r>
              <a:rPr lang="en-US" sz="2800" dirty="0" smtClean="0"/>
              <a:t>	-  </a:t>
            </a:r>
            <a:r>
              <a:rPr lang="el-GR" sz="2800" dirty="0" smtClean="0"/>
              <a:t>γ</a:t>
            </a:r>
            <a:r>
              <a:rPr lang="en-US" sz="2800" dirty="0" smtClean="0"/>
              <a:t> subunit</a:t>
            </a:r>
            <a:r>
              <a:rPr lang="en-US" sz="2800" i="1" dirty="0" smtClean="0"/>
              <a:t> </a:t>
            </a:r>
            <a:r>
              <a:rPr lang="en-US" sz="2800" dirty="0" smtClean="0"/>
              <a:t>making up a central shaft that passes through F1.</a:t>
            </a:r>
          </a:p>
          <a:p>
            <a:pPr>
              <a:buNone/>
            </a:pPr>
            <a:r>
              <a:rPr lang="en-US" sz="2800" dirty="0" smtClean="0"/>
              <a:t>	- The </a:t>
            </a:r>
            <a:r>
              <a:rPr lang="en-US" sz="2800" b="1" dirty="0" err="1" smtClean="0"/>
              <a:t>Fo</a:t>
            </a:r>
            <a:r>
              <a:rPr lang="en-US" sz="2800" b="1" dirty="0" smtClean="0"/>
              <a:t> </a:t>
            </a:r>
            <a:r>
              <a:rPr lang="en-US" sz="2800" dirty="0" smtClean="0"/>
              <a:t>complex - a proton pore is composed of three subunits, a, b, and c, in the proportion </a:t>
            </a:r>
            <a:r>
              <a:rPr lang="en-US" sz="2800" b="1" dirty="0" smtClean="0"/>
              <a:t>ab2c10–12</a:t>
            </a:r>
            <a:r>
              <a:rPr lang="en-US" sz="2800" dirty="0" smtClean="0"/>
              <a:t>. Subunit c is a small (</a:t>
            </a:r>
            <a:r>
              <a:rPr lang="en-US" sz="2800" i="1" dirty="0" err="1" smtClean="0"/>
              <a:t>Mr</a:t>
            </a:r>
            <a:r>
              <a:rPr lang="en-US" sz="2800" i="1" dirty="0" smtClean="0"/>
              <a:t> 8,000), </a:t>
            </a:r>
          </a:p>
          <a:p>
            <a:pPr>
              <a:buNone/>
            </a:pPr>
            <a:r>
              <a:rPr lang="en-US" sz="2800" dirty="0" smtClean="0"/>
              <a:t>	hydrophobic polypeptide, consisting almost entirely of two </a:t>
            </a:r>
            <a:r>
              <a:rPr lang="en-US" sz="2800" dirty="0" err="1" smtClean="0"/>
              <a:t>transmembrane</a:t>
            </a:r>
            <a:r>
              <a:rPr lang="en-US" sz="2800" dirty="0" smtClean="0"/>
              <a:t> helices, with a small loop extending from the matrix of the membrane.</a:t>
            </a:r>
          </a:p>
          <a:p>
            <a:pPr>
              <a:buNone/>
            </a:pPr>
            <a:r>
              <a:rPr lang="en-US" sz="2800" dirty="0" smtClean="0"/>
              <a:t>	</a:t>
            </a:r>
            <a:endParaRPr lang="en-US"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676401" y="838200"/>
            <a:ext cx="6096000" cy="5410200"/>
          </a:xfrm>
          <a:prstGeom prst="rect">
            <a:avLst/>
          </a:prstGeom>
          <a:noFill/>
          <a:ln w="9525">
            <a:noFill/>
            <a:miter lim="800000"/>
            <a:headEnd/>
            <a:tailEnd/>
          </a:ln>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b="1" dirty="0" smtClean="0"/>
              <a:t>Rotational Catalysis :</a:t>
            </a:r>
          </a:p>
          <a:p>
            <a:pPr>
              <a:buNone/>
            </a:pPr>
            <a:r>
              <a:rPr lang="en-US" dirty="0" smtClean="0"/>
              <a:t>	</a:t>
            </a:r>
            <a:r>
              <a:rPr lang="en-US" sz="2800" dirty="0" smtClean="0"/>
              <a:t>-  </a:t>
            </a:r>
            <a:r>
              <a:rPr lang="en-US" sz="2800" b="1" dirty="0" smtClean="0"/>
              <a:t>Paul Boyer </a:t>
            </a:r>
            <a:r>
              <a:rPr lang="en-US" sz="2800" dirty="0" smtClean="0"/>
              <a:t>proposed </a:t>
            </a:r>
            <a:r>
              <a:rPr lang="en-IN" sz="2800" dirty="0" smtClean="0"/>
              <a:t>a </a:t>
            </a:r>
            <a:r>
              <a:rPr lang="en-IN" sz="2800" b="1" dirty="0" smtClean="0"/>
              <a:t>Rotational catalysis </a:t>
            </a:r>
            <a:r>
              <a:rPr lang="en-IN" sz="2800" dirty="0" smtClean="0"/>
              <a:t>mechanism in which the three active sites of F1 take turns catalyzing ATP synthesis.</a:t>
            </a:r>
          </a:p>
          <a:p>
            <a:pPr>
              <a:buNone/>
            </a:pPr>
            <a:r>
              <a:rPr lang="en-US" sz="2800" dirty="0" smtClean="0"/>
              <a:t>	- </a:t>
            </a:r>
            <a:r>
              <a:rPr lang="en-IN" sz="2800" dirty="0" smtClean="0"/>
              <a:t>A given </a:t>
            </a:r>
            <a:r>
              <a:rPr lang="en-IN" sz="2800" i="1" dirty="0" smtClean="0"/>
              <a:t> </a:t>
            </a:r>
            <a:r>
              <a:rPr lang="en-IN" sz="2800" dirty="0" smtClean="0"/>
              <a:t>subunit starts in the </a:t>
            </a:r>
            <a:r>
              <a:rPr lang="el-GR" sz="2800" dirty="0" smtClean="0"/>
              <a:t>β</a:t>
            </a:r>
            <a:r>
              <a:rPr lang="en-IN" sz="2800" dirty="0" smtClean="0"/>
              <a:t>-ADP conformation, which binds ADP and Pi. </a:t>
            </a:r>
          </a:p>
          <a:p>
            <a:pPr>
              <a:buNone/>
            </a:pPr>
            <a:r>
              <a:rPr lang="en-IN" sz="2800" dirty="0" smtClean="0"/>
              <a:t>	- The subunit now changes conformation, assuming the -</a:t>
            </a:r>
            <a:r>
              <a:rPr lang="el-GR" sz="2800" dirty="0" smtClean="0"/>
              <a:t> β </a:t>
            </a:r>
            <a:r>
              <a:rPr lang="en-IN" sz="2800" dirty="0" smtClean="0"/>
              <a:t>ATP form.</a:t>
            </a:r>
          </a:p>
          <a:p>
            <a:pPr>
              <a:buNone/>
            </a:pPr>
            <a:r>
              <a:rPr lang="en-IN" sz="2800" dirty="0" smtClean="0"/>
              <a:t>	-  Finally, the subunit changes to the </a:t>
            </a:r>
            <a:r>
              <a:rPr lang="el-GR" sz="2800" dirty="0" smtClean="0"/>
              <a:t>β </a:t>
            </a:r>
            <a:r>
              <a:rPr lang="en-IN" sz="2800" dirty="0" smtClean="0"/>
              <a:t>-empty conformation, which has very low affinity for ATP, and the newly synthesized ATP leaves the enzyme surface. </a:t>
            </a:r>
          </a:p>
          <a:p>
            <a:pPr>
              <a:buNone/>
            </a:pPr>
            <a:r>
              <a:rPr lang="en-IN" sz="2800" dirty="0" smtClean="0"/>
              <a:t>	-  Another round of catalysis begins when this subunit again assumes the </a:t>
            </a:r>
            <a:r>
              <a:rPr lang="el-GR" sz="2800" dirty="0" smtClean="0"/>
              <a:t>β </a:t>
            </a:r>
            <a:r>
              <a:rPr lang="en-IN" sz="2800" dirty="0" smtClean="0"/>
              <a:t>-ADP form and binds ADP and Pi.</a:t>
            </a:r>
          </a:p>
          <a:p>
            <a:pPr>
              <a:buNone/>
            </a:pPr>
            <a:endParaRPr lang="en-IN"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IN" sz="2800" dirty="0" smtClean="0"/>
              <a:t>The conformational changes central to this mechanism are driven by the passage of protons through the </a:t>
            </a:r>
            <a:r>
              <a:rPr lang="en-IN" sz="2800" dirty="0" err="1" smtClean="0"/>
              <a:t>Fo</a:t>
            </a:r>
            <a:r>
              <a:rPr lang="en-IN" sz="2800" dirty="0" smtClean="0"/>
              <a:t> portion of ATP </a:t>
            </a:r>
            <a:r>
              <a:rPr lang="en-IN" sz="2800" dirty="0" err="1" smtClean="0"/>
              <a:t>synthase</a:t>
            </a:r>
            <a:r>
              <a:rPr lang="en-IN" sz="2800" dirty="0" smtClean="0"/>
              <a:t>. </a:t>
            </a:r>
          </a:p>
          <a:p>
            <a:r>
              <a:rPr lang="en-IN" sz="2800" dirty="0" smtClean="0"/>
              <a:t>With each rotation of 120, </a:t>
            </a:r>
            <a:r>
              <a:rPr lang="el-GR" sz="2800" dirty="0" smtClean="0"/>
              <a:t>γ</a:t>
            </a:r>
            <a:r>
              <a:rPr lang="en-IN" sz="2800" dirty="0" smtClean="0"/>
              <a:t> comes into contact with a different </a:t>
            </a:r>
            <a:r>
              <a:rPr lang="el-GR" sz="2800" dirty="0" smtClean="0"/>
              <a:t>β</a:t>
            </a:r>
            <a:r>
              <a:rPr lang="en-IN" sz="2800" dirty="0" smtClean="0"/>
              <a:t> subunit, and the contact forces that </a:t>
            </a:r>
            <a:r>
              <a:rPr lang="el-GR" sz="2800" dirty="0" smtClean="0"/>
              <a:t>β</a:t>
            </a:r>
            <a:r>
              <a:rPr lang="en-IN" sz="2800" dirty="0" smtClean="0"/>
              <a:t> subunit into the </a:t>
            </a:r>
            <a:r>
              <a:rPr lang="el-GR" sz="2800" dirty="0" smtClean="0"/>
              <a:t>β </a:t>
            </a:r>
            <a:r>
              <a:rPr lang="en-IN" sz="2800" dirty="0" smtClean="0"/>
              <a:t>-empty conformation.</a:t>
            </a:r>
          </a:p>
          <a:p>
            <a:r>
              <a:rPr lang="en-IN" sz="2800" dirty="0" smtClean="0"/>
              <a:t>The three  subunits interact in such a way that when one assumes the </a:t>
            </a:r>
            <a:r>
              <a:rPr lang="el-GR" sz="2800" dirty="0" smtClean="0"/>
              <a:t>β</a:t>
            </a:r>
            <a:r>
              <a:rPr lang="en-IN" sz="2800" dirty="0" smtClean="0"/>
              <a:t>-empty conformation, its neighbour to one side must assume the</a:t>
            </a:r>
            <a:r>
              <a:rPr lang="el-GR" sz="2800" dirty="0" smtClean="0"/>
              <a:t> β</a:t>
            </a:r>
            <a:r>
              <a:rPr lang="en-IN" sz="2800" dirty="0" smtClean="0"/>
              <a:t> -ADP form, and the other neighbour the</a:t>
            </a:r>
            <a:r>
              <a:rPr lang="el-GR" sz="2800" dirty="0" smtClean="0"/>
              <a:t> β</a:t>
            </a:r>
            <a:r>
              <a:rPr lang="en-IN" sz="2800" dirty="0" smtClean="0"/>
              <a:t> -ATP form.</a:t>
            </a:r>
          </a:p>
          <a:p>
            <a:r>
              <a:rPr lang="en-IN" sz="2800" dirty="0" smtClean="0"/>
              <a:t> One complete rotation of the  subunit causes each  subunit to cycle through all three of its possible conformations, and for each rotation, three ATP are synthesized and released.</a:t>
            </a:r>
            <a:endParaRPr lang="en-IN"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676400" y="0"/>
            <a:ext cx="6629400" cy="6858000"/>
          </a:xfrm>
          <a:prstGeom prst="rect">
            <a:avLst/>
          </a:prstGeom>
          <a:noFill/>
          <a:ln w="9525">
            <a:noFill/>
            <a:miter lim="800000"/>
            <a:headEnd/>
            <a:tailEnd/>
          </a:ln>
          <a:effec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2800" b="1" u="sng" dirty="0" smtClean="0"/>
              <a:t>P/O ratio :</a:t>
            </a:r>
          </a:p>
          <a:p>
            <a:pPr>
              <a:buNone/>
            </a:pPr>
            <a:r>
              <a:rPr lang="en-US" sz="2800" smtClean="0"/>
              <a:t>	-  </a:t>
            </a:r>
            <a:r>
              <a:rPr lang="en-US" sz="2600" smtClean="0"/>
              <a:t>Number </a:t>
            </a:r>
            <a:r>
              <a:rPr lang="en-US" sz="2600" dirty="0" smtClean="0"/>
              <a:t>of inorganic phosphate molecules taken up to </a:t>
            </a:r>
            <a:r>
              <a:rPr lang="en-US" sz="2600" dirty="0" err="1" smtClean="0"/>
              <a:t>phosphorylate</a:t>
            </a:r>
            <a:r>
              <a:rPr lang="en-US" sz="2600" dirty="0" smtClean="0"/>
              <a:t>  ADP per atom of O2 consumed , and is indicative of the efficiency by which coupling takes place.</a:t>
            </a:r>
          </a:p>
          <a:p>
            <a:pPr>
              <a:buNone/>
            </a:pPr>
            <a:r>
              <a:rPr lang="en-US" sz="2600" dirty="0" smtClean="0"/>
              <a:t>	- Most experiments have yielded P/O ratios of between 2 and 3 when NADH was the electron donor, and between 1 and 2 when </a:t>
            </a:r>
            <a:r>
              <a:rPr lang="en-US" sz="2600" dirty="0" err="1" smtClean="0"/>
              <a:t>succinate</a:t>
            </a:r>
            <a:r>
              <a:rPr lang="en-US" sz="2600" dirty="0" smtClean="0"/>
              <a:t> was the donor. </a:t>
            </a:r>
          </a:p>
          <a:p>
            <a:pPr>
              <a:buNone/>
            </a:pPr>
            <a:r>
              <a:rPr lang="en-US" sz="2600" dirty="0" smtClean="0"/>
              <a:t>	- Number of protons pumped out per pair of electrons are 10 for NADH and 6 for </a:t>
            </a:r>
            <a:r>
              <a:rPr lang="en-US" sz="2600" dirty="0" err="1" smtClean="0"/>
              <a:t>succinate</a:t>
            </a:r>
            <a:r>
              <a:rPr lang="en-US" sz="2600" dirty="0" smtClean="0"/>
              <a:t>. </a:t>
            </a:r>
          </a:p>
          <a:p>
            <a:pPr>
              <a:buNone/>
            </a:pPr>
            <a:r>
              <a:rPr lang="en-US" sz="2600" dirty="0" smtClean="0"/>
              <a:t>	-  The most widely accepted experimental value for number of protons required to drive the synthesis of an ATP molecule is 4, of which 1 is used in transporting Pi, ATP, and ADP across the mitochondrial membrane.</a:t>
            </a:r>
          </a:p>
          <a:p>
            <a:pPr>
              <a:buNone/>
            </a:pPr>
            <a:r>
              <a:rPr lang="en-US" sz="2600" dirty="0" smtClean="0"/>
              <a:t>	-   If 10 protons are pumped out per NADH and  if 4 protons required to produce 1 ATP, the proton-based P/O ratio is 2.5 for NADH as the electron donor and 1.5 (6/4) for </a:t>
            </a:r>
            <a:r>
              <a:rPr lang="en-US" sz="2600" dirty="0" err="1" smtClean="0"/>
              <a:t>succinate</a:t>
            </a:r>
            <a:r>
              <a:rPr lang="en-US" sz="2600" dirty="0" smtClean="0"/>
              <a:t>.</a:t>
            </a:r>
          </a:p>
          <a:p>
            <a:pPr>
              <a:buNone/>
            </a:pPr>
            <a:endParaRPr lang="en-US" sz="2600" dirty="0" smtClean="0"/>
          </a:p>
          <a:p>
            <a:pPr>
              <a:buNone/>
            </a:pPr>
            <a:endParaRPr lang="en-IN" sz="26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2800" b="1" u="sng" dirty="0" smtClean="0"/>
              <a:t>Fermentation and Substrate level </a:t>
            </a:r>
            <a:r>
              <a:rPr lang="en-US" sz="2800" b="1" u="sng" dirty="0" err="1" smtClean="0"/>
              <a:t>Phosphorylation</a:t>
            </a:r>
            <a:r>
              <a:rPr lang="en-US" sz="2800" b="1" u="sng" dirty="0" smtClean="0"/>
              <a:t> </a:t>
            </a:r>
            <a:r>
              <a:rPr lang="en-US" sz="2800" dirty="0" smtClean="0"/>
              <a:t>:</a:t>
            </a:r>
          </a:p>
          <a:p>
            <a:pPr>
              <a:buNone/>
            </a:pPr>
            <a:r>
              <a:rPr lang="en-US" sz="2800" dirty="0" smtClean="0"/>
              <a:t>	-  Fermentation is the simplest mode of ATP generating metabolism.</a:t>
            </a:r>
          </a:p>
          <a:p>
            <a:pPr>
              <a:buNone/>
            </a:pPr>
            <a:r>
              <a:rPr lang="en-US" sz="2800" dirty="0" smtClean="0"/>
              <a:t>	- Metabolic process in which organic compounds serve both as ē donor and ē acceptor.</a:t>
            </a:r>
          </a:p>
          <a:p>
            <a:pPr>
              <a:buNone/>
            </a:pPr>
            <a:r>
              <a:rPr lang="en-US" sz="2800" dirty="0" smtClean="0"/>
              <a:t>	- ē are not passed through ETC.</a:t>
            </a:r>
          </a:p>
          <a:p>
            <a:pPr>
              <a:buNone/>
            </a:pPr>
            <a:r>
              <a:rPr lang="en-US" sz="2800" dirty="0" smtClean="0"/>
              <a:t>	- ē  are passed to an oxidized pyridine nucleotide – reducing it.  Then donates ē directly to ē acceptor.</a:t>
            </a:r>
          </a:p>
          <a:p>
            <a:pPr>
              <a:buNone/>
            </a:pPr>
            <a:r>
              <a:rPr lang="en-US" sz="2800" dirty="0" smtClean="0"/>
              <a:t>	- organic compounds  that serve both as ē donor and ē acceptor are usually two different metabolites derived from a single substrate.</a:t>
            </a:r>
          </a:p>
          <a:p>
            <a:pPr>
              <a:buNone/>
            </a:pPr>
            <a:r>
              <a:rPr lang="en-US" sz="2800" dirty="0" smtClean="0"/>
              <a:t>	-  Fermentation often gives rise to a mixture of end products– some may be more reduced  and some may be more oxidized than the primary substrate.</a:t>
            </a:r>
          </a:p>
          <a:p>
            <a:pPr>
              <a:buNone/>
            </a:pPr>
            <a:r>
              <a:rPr lang="en-US" sz="2800" dirty="0" smtClean="0"/>
              <a:t>	- Carbohydrates are the principle substrate of fermentation. </a:t>
            </a:r>
            <a:endParaRPr lang="en-IN"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800" dirty="0" smtClean="0"/>
              <a:t>	</a:t>
            </a:r>
          </a:p>
          <a:p>
            <a:pPr>
              <a:buNone/>
            </a:pPr>
            <a:r>
              <a:rPr lang="en-US" sz="2800" dirty="0" smtClean="0"/>
              <a:t>	-  ATP is formed from ADP &amp; Pi from </a:t>
            </a:r>
            <a:r>
              <a:rPr lang="en-US" sz="2800" dirty="0" err="1" smtClean="0"/>
              <a:t>phosphorylated</a:t>
            </a:r>
            <a:r>
              <a:rPr lang="en-US" sz="2800" dirty="0" smtClean="0"/>
              <a:t> intermediate arise during substrate breakdown – is only possible with fermentation is known as </a:t>
            </a:r>
            <a:r>
              <a:rPr lang="en-US" sz="2800" b="1" dirty="0" smtClean="0"/>
              <a:t>substrate level  </a:t>
            </a:r>
            <a:r>
              <a:rPr lang="en-US" sz="2800" b="1" dirty="0" err="1" smtClean="0"/>
              <a:t>phosphorylation</a:t>
            </a:r>
            <a:r>
              <a:rPr lang="en-US" sz="2800" b="1" dirty="0" smtClean="0"/>
              <a:t>.</a:t>
            </a:r>
          </a:p>
          <a:p>
            <a:pPr>
              <a:buNone/>
            </a:pPr>
            <a:r>
              <a:rPr lang="en-US" sz="2800" b="1" dirty="0" smtClean="0"/>
              <a:t>	-  </a:t>
            </a:r>
            <a:r>
              <a:rPr lang="en-US" sz="2800" dirty="0" smtClean="0"/>
              <a:t>Organisms that obtain energy  by fermentation are strict anaerobes.</a:t>
            </a:r>
          </a:p>
          <a:p>
            <a:pPr>
              <a:buNone/>
            </a:pPr>
            <a:r>
              <a:rPr lang="en-US" sz="2800" dirty="0" smtClean="0"/>
              <a:t>	- Pyridine nucleotides reduced in one step of fermentation are oxidized in another. </a:t>
            </a:r>
          </a:p>
          <a:p>
            <a:pPr>
              <a:buNone/>
            </a:pPr>
            <a:r>
              <a:rPr lang="en-US" sz="2800" dirty="0" smtClean="0"/>
              <a:t>	-  Two molecules of  NAD⁺ reduced are </a:t>
            </a:r>
            <a:r>
              <a:rPr lang="en-US" sz="2800" dirty="0" err="1" smtClean="0"/>
              <a:t>reoxidized</a:t>
            </a:r>
            <a:r>
              <a:rPr lang="en-US" sz="2800" dirty="0" smtClean="0"/>
              <a:t> by reactions involving the subsequent metabolism of </a:t>
            </a:r>
            <a:r>
              <a:rPr lang="en-US" sz="2800" dirty="0" err="1" smtClean="0"/>
              <a:t>pyruvic</a:t>
            </a:r>
            <a:r>
              <a:rPr lang="en-US" sz="2800" dirty="0" smtClean="0"/>
              <a:t> acid.</a:t>
            </a:r>
          </a:p>
          <a:p>
            <a:pPr>
              <a:buNone/>
            </a:pPr>
            <a:r>
              <a:rPr lang="en-US" sz="2800" dirty="0" smtClean="0"/>
              <a:t>	Fig :</a:t>
            </a:r>
            <a:endParaRPr lang="en-IN" sz="2800" dirty="0" smtClean="0"/>
          </a:p>
          <a:p>
            <a:pPr>
              <a:buNone/>
            </a:pPr>
            <a:r>
              <a:rPr lang="en-US" sz="2800" dirty="0" smtClean="0"/>
              <a:t>	</a:t>
            </a:r>
            <a:endParaRPr lang="en-IN"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r>
              <a:rPr lang="en-US" sz="2400" dirty="0" smtClean="0"/>
              <a:t>			</a:t>
            </a:r>
            <a:r>
              <a:rPr lang="en-US" sz="2800" dirty="0" smtClean="0"/>
              <a:t> </a:t>
            </a:r>
            <a:r>
              <a:rPr lang="en-US" sz="2400" dirty="0" smtClean="0"/>
              <a:t>3.  Cellular macromolecules such as Proteins, N. Acids, 		       Lipids &amp; other cell components.	</a:t>
            </a:r>
          </a:p>
          <a:p>
            <a:pPr>
              <a:buNone/>
            </a:pPr>
            <a:r>
              <a:rPr lang="en-US" sz="2400" dirty="0" smtClean="0"/>
              <a:t>		-  Requires chemical energy – furnished by ATP generated during   	    catabolism.</a:t>
            </a:r>
          </a:p>
          <a:p>
            <a:pPr>
              <a:buNone/>
            </a:pPr>
            <a:r>
              <a:rPr lang="en-US" sz="2400" dirty="0" smtClean="0"/>
              <a:t>		-  Involves Reductive reaction: NADH + H⁺→ NAD</a:t>
            </a:r>
          </a:p>
          <a:p>
            <a:pPr>
              <a:buNone/>
            </a:pPr>
            <a:r>
              <a:rPr lang="en-US" sz="2400" dirty="0" smtClean="0"/>
              <a:t>	-  Catabolism &amp; Anabolism takes place simultaneously in cells but          	they are independently regulated.</a:t>
            </a:r>
          </a:p>
          <a:p>
            <a:pPr>
              <a:buNone/>
            </a:pPr>
            <a:endParaRPr lang="en-US" sz="2400" dirty="0" smtClean="0"/>
          </a:p>
          <a:p>
            <a:pPr>
              <a:buNone/>
            </a:pPr>
            <a:r>
              <a:rPr lang="en-US" sz="2400" dirty="0" smtClean="0"/>
              <a:t>	</a:t>
            </a:r>
            <a:r>
              <a:rPr lang="en-US" sz="2400" b="1" dirty="0" smtClean="0"/>
              <a:t>Relation between Anabolism &amp; catabolism :</a:t>
            </a:r>
          </a:p>
          <a:p>
            <a:pPr>
              <a:buNone/>
            </a:pPr>
            <a:r>
              <a:rPr lang="en-US" sz="2400" dirty="0" smtClean="0"/>
              <a:t>		1. On that of carbon sources – the product of catabolism 	becomes the substrate for anabolism.</a:t>
            </a:r>
          </a:p>
          <a:p>
            <a:pPr>
              <a:buNone/>
            </a:pPr>
            <a:r>
              <a:rPr lang="en-US" sz="2400" dirty="0" smtClean="0"/>
              <a:t>		2. On that of Energy supply -  Catabolism produces energy(ATP). 	Anabolism utilizes energy.</a:t>
            </a:r>
          </a:p>
          <a:p>
            <a:pPr>
              <a:buNone/>
            </a:pPr>
            <a:r>
              <a:rPr lang="en-US" sz="2400" dirty="0" smtClean="0"/>
              <a:t>		3. On that of Reducing power - Catabolism produces reducing 	power, reverse  is for anabolism.</a:t>
            </a:r>
          </a:p>
          <a:p>
            <a:pPr>
              <a:buNone/>
            </a:pPr>
            <a:endParaRPr lang="en-US" sz="2400" dirty="0" smtClean="0"/>
          </a:p>
          <a:p>
            <a:pPr>
              <a:buNone/>
            </a:pPr>
            <a:endParaRPr lang="en-US" sz="2600" dirty="0" smtClean="0"/>
          </a:p>
          <a:p>
            <a:pPr>
              <a:buNone/>
            </a:pPr>
            <a:endParaRPr lang="en-US" sz="2600" dirty="0" smtClean="0"/>
          </a:p>
          <a:p>
            <a:pPr>
              <a:buNone/>
            </a:pPr>
            <a:endParaRPr lang="en-US" sz="2600" dirty="0" smtClean="0"/>
          </a:p>
          <a:p>
            <a:pPr>
              <a:buNone/>
            </a:pPr>
            <a:r>
              <a:rPr lang="en-US" sz="2600" dirty="0" smtClean="0"/>
              <a:t>		</a:t>
            </a:r>
          </a:p>
          <a:p>
            <a:pPr>
              <a:buNone/>
            </a:pPr>
            <a:r>
              <a:rPr lang="en-US" sz="2400" dirty="0" smtClean="0"/>
              <a:t> </a:t>
            </a:r>
          </a:p>
          <a:p>
            <a:pPr>
              <a:buNone/>
            </a:pPr>
            <a:r>
              <a:rPr lang="en-US" sz="2400" dirty="0" smtClean="0"/>
              <a:t>		</a:t>
            </a:r>
          </a:p>
          <a:p>
            <a:endParaRPr lang="en-IN"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990600" y="609600"/>
            <a:ext cx="7315200" cy="571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a:t>
            </a:r>
            <a:r>
              <a:rPr lang="en-US" b="1" u="sng" dirty="0" smtClean="0"/>
              <a:t>Photosynthesis &amp; </a:t>
            </a:r>
            <a:r>
              <a:rPr lang="en-US" b="1" u="sng" dirty="0" err="1" smtClean="0"/>
              <a:t>Photophosphorylation</a:t>
            </a:r>
            <a:endParaRPr lang="en-US" b="1" u="sng" dirty="0" smtClean="0"/>
          </a:p>
          <a:p>
            <a:r>
              <a:rPr lang="en-US" sz="2800" dirty="0" smtClean="0"/>
              <a:t>Photosynthesis is the process by which plants &amp; certain bacteria (</a:t>
            </a:r>
            <a:r>
              <a:rPr lang="en-US" sz="2800" dirty="0" err="1" smtClean="0"/>
              <a:t>Phototrophs</a:t>
            </a:r>
            <a:r>
              <a:rPr lang="en-US" sz="2800" dirty="0" smtClean="0"/>
              <a:t>) converts radiant (light) energy  in to metabolic energy &amp; reducing power.</a:t>
            </a:r>
          </a:p>
          <a:p>
            <a:r>
              <a:rPr lang="en-US" sz="2800" dirty="0" smtClean="0"/>
              <a:t>Photosynthetic structure in plant – Chloroplast.   </a:t>
            </a:r>
          </a:p>
          <a:p>
            <a:pPr>
              <a:buNone/>
            </a:pPr>
            <a:r>
              <a:rPr lang="en-US" sz="2800" dirty="0" smtClean="0"/>
              <a:t>	In bacteria- </a:t>
            </a:r>
            <a:r>
              <a:rPr lang="en-US" sz="2800" dirty="0" err="1" smtClean="0"/>
              <a:t>chromatophore</a:t>
            </a:r>
            <a:r>
              <a:rPr lang="en-US" sz="2800" dirty="0" smtClean="0"/>
              <a:t>.</a:t>
            </a:r>
          </a:p>
          <a:p>
            <a:r>
              <a:rPr lang="en-US" sz="2800" dirty="0" smtClean="0"/>
              <a:t>General equation for photosynthesis :</a:t>
            </a:r>
          </a:p>
          <a:p>
            <a:pPr>
              <a:buNone/>
            </a:pPr>
            <a:r>
              <a:rPr lang="en-US" sz="2800" dirty="0" smtClean="0"/>
              <a:t>	    </a:t>
            </a:r>
            <a:r>
              <a:rPr lang="pt-BR" sz="2800" dirty="0" smtClean="0"/>
              <a:t>CO</a:t>
            </a:r>
            <a:r>
              <a:rPr lang="pt-BR" sz="2400" dirty="0" smtClean="0"/>
              <a:t>2 </a:t>
            </a:r>
            <a:r>
              <a:rPr lang="pt-BR" sz="2800" dirty="0" smtClean="0"/>
              <a:t>+  H</a:t>
            </a:r>
            <a:r>
              <a:rPr lang="pt-BR" sz="2400" dirty="0" smtClean="0"/>
              <a:t>2</a:t>
            </a:r>
            <a:r>
              <a:rPr lang="pt-BR" sz="2800" dirty="0" smtClean="0"/>
              <a:t>O     →  O</a:t>
            </a:r>
            <a:r>
              <a:rPr lang="pt-BR" sz="2400" dirty="0" smtClean="0"/>
              <a:t>2   </a:t>
            </a:r>
            <a:r>
              <a:rPr lang="pt-BR" sz="2800" dirty="0" smtClean="0"/>
              <a:t>+ (CH</a:t>
            </a:r>
            <a:r>
              <a:rPr lang="pt-BR" sz="2400" dirty="0" smtClean="0"/>
              <a:t>2</a:t>
            </a:r>
            <a:r>
              <a:rPr lang="pt-BR" sz="2800" dirty="0" smtClean="0"/>
              <a:t>O)</a:t>
            </a:r>
          </a:p>
          <a:p>
            <a:pPr>
              <a:buNone/>
            </a:pPr>
            <a:r>
              <a:rPr lang="pt-BR" sz="2800" dirty="0" smtClean="0"/>
              <a:t>	In plants it is H</a:t>
            </a:r>
            <a:r>
              <a:rPr lang="pt-BR" sz="2400" dirty="0" smtClean="0"/>
              <a:t>2</a:t>
            </a:r>
            <a:r>
              <a:rPr lang="pt-BR" sz="2800" dirty="0" smtClean="0"/>
              <a:t>O , in bacteria – H</a:t>
            </a:r>
            <a:r>
              <a:rPr lang="pt-BR" sz="2400" dirty="0" smtClean="0"/>
              <a:t>2</a:t>
            </a:r>
            <a:r>
              <a:rPr lang="pt-BR" sz="2800" dirty="0" smtClean="0"/>
              <a:t>S or organic compounds.</a:t>
            </a:r>
          </a:p>
          <a:p>
            <a:r>
              <a:rPr lang="pt-BR" sz="3000" dirty="0" smtClean="0"/>
              <a:t>Different types of reactions in Bacterial Photosynthesis:</a:t>
            </a:r>
          </a:p>
          <a:p>
            <a:pPr lvl="1">
              <a:buFontTx/>
              <a:buChar char="-"/>
            </a:pPr>
            <a:r>
              <a:rPr lang="pt-BR" dirty="0" smtClean="0"/>
              <a:t>Purple Sulphur Bacteria e.g. Chromatium utilize H</a:t>
            </a:r>
            <a:r>
              <a:rPr lang="pt-BR" sz="2400" dirty="0" smtClean="0"/>
              <a:t>2</a:t>
            </a:r>
            <a:r>
              <a:rPr lang="pt-BR" dirty="0" smtClean="0"/>
              <a:t>S.</a:t>
            </a:r>
          </a:p>
          <a:p>
            <a:pPr lvl="1">
              <a:buNone/>
            </a:pPr>
            <a:r>
              <a:rPr lang="pt-BR" dirty="0" smtClean="0"/>
              <a:t>	           2H</a:t>
            </a:r>
            <a:r>
              <a:rPr lang="pt-BR" sz="2000" dirty="0" smtClean="0"/>
              <a:t>2</a:t>
            </a:r>
            <a:r>
              <a:rPr lang="pt-BR" dirty="0" smtClean="0"/>
              <a:t>S +  CO</a:t>
            </a:r>
            <a:r>
              <a:rPr lang="pt-BR" sz="2400" dirty="0" smtClean="0"/>
              <a:t>2     </a:t>
            </a:r>
            <a:r>
              <a:rPr lang="pt-BR" dirty="0" smtClean="0"/>
              <a:t>→    C(H</a:t>
            </a:r>
            <a:r>
              <a:rPr lang="pt-BR" sz="2400" dirty="0" smtClean="0"/>
              <a:t>2</a:t>
            </a:r>
            <a:r>
              <a:rPr lang="pt-BR" dirty="0" smtClean="0"/>
              <a:t>O)  + 2S  +  H</a:t>
            </a:r>
            <a:r>
              <a:rPr lang="pt-BR" sz="2400" dirty="0" smtClean="0"/>
              <a:t>2</a:t>
            </a:r>
            <a:r>
              <a:rPr lang="pt-BR" dirty="0" smtClean="0"/>
              <a:t>O</a:t>
            </a:r>
          </a:p>
          <a:p>
            <a:pPr lvl="1">
              <a:buNone/>
            </a:pPr>
            <a:r>
              <a:rPr lang="pt-BR" dirty="0" smtClean="0"/>
              <a:t>-  Purple Sulphur Bacteria utilize Thiosulphate as reductant.</a:t>
            </a:r>
          </a:p>
          <a:p>
            <a:pPr lvl="1">
              <a:buNone/>
            </a:pPr>
            <a:endParaRPr lang="en-IN"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sz="2800" dirty="0" smtClean="0"/>
              <a:t>		 2</a:t>
            </a:r>
            <a:r>
              <a:rPr lang="pt-BR" sz="2800" dirty="0" smtClean="0"/>
              <a:t>CO</a:t>
            </a:r>
            <a:r>
              <a:rPr lang="pt-BR" sz="2400" dirty="0" smtClean="0"/>
              <a:t>2  </a:t>
            </a:r>
            <a:r>
              <a:rPr lang="pt-BR" sz="2800" dirty="0" smtClean="0"/>
              <a:t>+  Na</a:t>
            </a:r>
            <a:r>
              <a:rPr lang="pt-BR" sz="2400" dirty="0" smtClean="0"/>
              <a:t>2</a:t>
            </a:r>
            <a:r>
              <a:rPr lang="pt-BR" sz="2800" dirty="0" smtClean="0"/>
              <a:t>S</a:t>
            </a:r>
            <a:r>
              <a:rPr lang="pt-BR" sz="2400" dirty="0" smtClean="0"/>
              <a:t>2</a:t>
            </a:r>
            <a:r>
              <a:rPr lang="pt-BR" sz="2800" dirty="0" smtClean="0"/>
              <a:t>O</a:t>
            </a:r>
            <a:r>
              <a:rPr lang="pt-BR" sz="2400" dirty="0" smtClean="0"/>
              <a:t>3</a:t>
            </a:r>
            <a:r>
              <a:rPr lang="pt-BR" sz="2800" dirty="0" smtClean="0"/>
              <a:t>  +  5H</a:t>
            </a:r>
            <a:r>
              <a:rPr lang="pt-BR" sz="2400" dirty="0" smtClean="0"/>
              <a:t>2</a:t>
            </a:r>
            <a:r>
              <a:rPr lang="pt-BR" sz="2800" dirty="0" smtClean="0"/>
              <a:t>O     →   2C(H</a:t>
            </a:r>
            <a:r>
              <a:rPr lang="pt-BR" sz="2400" dirty="0" smtClean="0"/>
              <a:t>2</a:t>
            </a:r>
            <a:r>
              <a:rPr lang="pt-BR" sz="2800" dirty="0" smtClean="0"/>
              <a:t>O)  +  2H</a:t>
            </a:r>
            <a:r>
              <a:rPr lang="pt-BR" sz="2400" dirty="0" smtClean="0"/>
              <a:t>2</a:t>
            </a:r>
            <a:r>
              <a:rPr lang="pt-BR" sz="2800" dirty="0" smtClean="0"/>
              <a:t>O  + 2NaHSO</a:t>
            </a:r>
            <a:r>
              <a:rPr lang="pt-BR" sz="2400" dirty="0" smtClean="0"/>
              <a:t>4</a:t>
            </a:r>
          </a:p>
          <a:p>
            <a:pPr>
              <a:buNone/>
            </a:pPr>
            <a:r>
              <a:rPr lang="pt-BR" sz="2400" dirty="0" smtClean="0"/>
              <a:t>	</a:t>
            </a:r>
            <a:r>
              <a:rPr lang="pt-BR" sz="2800" dirty="0" smtClean="0"/>
              <a:t>-  Non sulphur bacteria e.g.- </a:t>
            </a:r>
            <a:r>
              <a:rPr lang="pt-BR" sz="2800" i="1" dirty="0" smtClean="0"/>
              <a:t>Rhodosprillum rubrum </a:t>
            </a:r>
            <a:r>
              <a:rPr lang="pt-BR" sz="2800" dirty="0" smtClean="0"/>
              <a:t>utilizes </a:t>
            </a:r>
          </a:p>
          <a:p>
            <a:pPr>
              <a:buNone/>
            </a:pPr>
            <a:r>
              <a:rPr lang="pt-BR" sz="2800" dirty="0" smtClean="0"/>
              <a:t>	organic compounds like ethanol, isopropanol or succinate.</a:t>
            </a:r>
          </a:p>
          <a:p>
            <a:pPr>
              <a:buNone/>
            </a:pPr>
            <a:r>
              <a:rPr lang="pt-BR" sz="2800" dirty="0" smtClean="0"/>
              <a:t>	    CO</a:t>
            </a:r>
            <a:r>
              <a:rPr lang="pt-BR" sz="2400" dirty="0" smtClean="0"/>
              <a:t>2  </a:t>
            </a:r>
            <a:r>
              <a:rPr lang="pt-BR" sz="2800" dirty="0" smtClean="0"/>
              <a:t>+  3 C</a:t>
            </a:r>
            <a:r>
              <a:rPr lang="pt-BR" sz="2400" dirty="0" smtClean="0"/>
              <a:t>2</a:t>
            </a:r>
            <a:r>
              <a:rPr lang="pt-BR" sz="2800" dirty="0" smtClean="0"/>
              <a:t>H</a:t>
            </a:r>
            <a:r>
              <a:rPr lang="pt-BR" sz="2400" dirty="0" smtClean="0"/>
              <a:t>5</a:t>
            </a:r>
            <a:r>
              <a:rPr lang="pt-BR" sz="2800" dirty="0" smtClean="0"/>
              <a:t>OH     →   2C(H</a:t>
            </a:r>
            <a:r>
              <a:rPr lang="pt-BR" sz="2400" dirty="0" smtClean="0"/>
              <a:t>2</a:t>
            </a:r>
            <a:r>
              <a:rPr lang="pt-BR" sz="2800" dirty="0" smtClean="0"/>
              <a:t>O)  +  H</a:t>
            </a:r>
            <a:r>
              <a:rPr lang="pt-BR" sz="2400" dirty="0" smtClean="0"/>
              <a:t>2</a:t>
            </a:r>
            <a:r>
              <a:rPr lang="pt-BR" sz="2800" dirty="0" smtClean="0"/>
              <a:t>O + CH</a:t>
            </a:r>
            <a:r>
              <a:rPr lang="pt-BR" sz="2400" dirty="0" smtClean="0"/>
              <a:t>3</a:t>
            </a:r>
            <a:r>
              <a:rPr lang="pt-BR" sz="2800" dirty="0" smtClean="0"/>
              <a:t>CHO</a:t>
            </a:r>
          </a:p>
          <a:p>
            <a:pPr>
              <a:buNone/>
            </a:pPr>
            <a:r>
              <a:rPr lang="pt-BR" sz="2800" dirty="0" smtClean="0"/>
              <a:t>	-  Purple and green  sulphur bacteria carry out anoxygenic photosynthesis.</a:t>
            </a:r>
          </a:p>
          <a:p>
            <a:r>
              <a:rPr lang="pt-BR" sz="2800" b="1" u="sng" dirty="0" smtClean="0"/>
              <a:t>Photosynthetic Appratus </a:t>
            </a:r>
            <a:r>
              <a:rPr lang="pt-BR" sz="2800" b="1" dirty="0" smtClean="0"/>
              <a:t>– </a:t>
            </a:r>
            <a:r>
              <a:rPr lang="pt-BR" sz="2800" dirty="0" smtClean="0"/>
              <a:t>consist of Three components.</a:t>
            </a:r>
          </a:p>
          <a:p>
            <a:pPr>
              <a:buNone/>
            </a:pPr>
            <a:r>
              <a:rPr lang="pt-BR" sz="2800" dirty="0" smtClean="0"/>
              <a:t>	1.  An antenna of light harvesting pigments.</a:t>
            </a:r>
          </a:p>
          <a:p>
            <a:pPr>
              <a:buNone/>
            </a:pPr>
            <a:r>
              <a:rPr lang="pt-BR" sz="2800" dirty="0" smtClean="0"/>
              <a:t>	2.  A photosynthetic Reaction Centre</a:t>
            </a:r>
          </a:p>
          <a:p>
            <a:pPr>
              <a:buNone/>
            </a:pPr>
            <a:r>
              <a:rPr lang="pt-BR" sz="2800" dirty="0" smtClean="0"/>
              <a:t>	3.  ETC</a:t>
            </a:r>
          </a:p>
          <a:p>
            <a:pPr>
              <a:buNone/>
            </a:pPr>
            <a:r>
              <a:rPr lang="pt-BR" sz="2800" b="1" dirty="0" smtClean="0"/>
              <a:t>	I.  An antenna of light harvesting pigments :</a:t>
            </a:r>
          </a:p>
          <a:p>
            <a:pPr>
              <a:buNone/>
            </a:pPr>
            <a:r>
              <a:rPr lang="pt-BR" sz="2800" dirty="0" smtClean="0"/>
              <a:t>	Light harvesting pigments include :  Chlorophylls, Carotenoids, Phycobiliproteins.</a:t>
            </a:r>
          </a:p>
          <a:p>
            <a:pPr>
              <a:buNone/>
            </a:pPr>
            <a:r>
              <a:rPr lang="pt-BR" sz="2800" dirty="0" smtClean="0"/>
              <a:t>	-  Chlorophylls-  Plays two roles  in photosynthesis -  as a light harvesting pigment and as light harvesting pigment.</a:t>
            </a:r>
          </a:p>
          <a:p>
            <a:pPr>
              <a:buNone/>
            </a:pPr>
            <a:r>
              <a:rPr lang="pt-BR" sz="2800" dirty="0" smtClean="0"/>
              <a:t>	 - Carotenoids &amp; Phycobiliproteins function  only as light harvesting pigment.</a:t>
            </a:r>
            <a:endParaRPr lang="en-IN"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800" b="1" dirty="0" smtClean="0"/>
              <a:t>Chlorophylls :  </a:t>
            </a:r>
            <a:endParaRPr lang="en-US" sz="2800" dirty="0" smtClean="0"/>
          </a:p>
          <a:p>
            <a:pPr>
              <a:buNone/>
            </a:pPr>
            <a:r>
              <a:rPr lang="en-US" sz="2800" b="1" dirty="0" smtClean="0"/>
              <a:t>	</a:t>
            </a:r>
            <a:r>
              <a:rPr lang="en-US" sz="2800" dirty="0" smtClean="0"/>
              <a:t>-  Seven kinds occur in various groups of </a:t>
            </a:r>
            <a:r>
              <a:rPr lang="en-US" sz="2800" dirty="0" err="1" smtClean="0"/>
              <a:t>Phototroph</a:t>
            </a:r>
            <a:r>
              <a:rPr lang="en-US" sz="2800" dirty="0" smtClean="0"/>
              <a:t>.</a:t>
            </a:r>
          </a:p>
          <a:p>
            <a:pPr>
              <a:buNone/>
            </a:pPr>
            <a:r>
              <a:rPr lang="en-US" sz="2800" b="1" dirty="0" smtClean="0"/>
              <a:t>	-  </a:t>
            </a:r>
            <a:r>
              <a:rPr lang="en-US" sz="2800" dirty="0" smtClean="0"/>
              <a:t>Absorb light intensity in  two regions – Violet around 400 nm and red or infrared around 600 to 1000nm.</a:t>
            </a:r>
          </a:p>
          <a:p>
            <a:pPr>
              <a:buNone/>
            </a:pPr>
            <a:r>
              <a:rPr lang="en-US" sz="2800" dirty="0" smtClean="0"/>
              <a:t>	-   Resemble </a:t>
            </a:r>
            <a:r>
              <a:rPr lang="en-US" sz="2800" dirty="0" err="1" smtClean="0"/>
              <a:t>hemes</a:t>
            </a:r>
            <a:r>
              <a:rPr lang="en-US" sz="2800" dirty="0" smtClean="0"/>
              <a:t>.</a:t>
            </a:r>
          </a:p>
          <a:p>
            <a:pPr>
              <a:buNone/>
            </a:pPr>
            <a:r>
              <a:rPr lang="en-US" sz="2800" dirty="0" smtClean="0"/>
              <a:t>	-  Contain four </a:t>
            </a:r>
            <a:r>
              <a:rPr lang="en-US" sz="2800" dirty="0" err="1" smtClean="0"/>
              <a:t>pyrrole</a:t>
            </a:r>
            <a:r>
              <a:rPr lang="en-US" sz="2800" dirty="0" smtClean="0"/>
              <a:t> ring which are linked to gather by  methane bridge.</a:t>
            </a:r>
          </a:p>
          <a:p>
            <a:pPr>
              <a:buNone/>
            </a:pPr>
            <a:r>
              <a:rPr lang="en-US" sz="2800" dirty="0" smtClean="0"/>
              <a:t>	-  In bacteria - chlorophylls  are </a:t>
            </a:r>
            <a:r>
              <a:rPr lang="en-US" sz="2800" dirty="0" err="1" smtClean="0"/>
              <a:t>Bacteriochlorophylls</a:t>
            </a:r>
            <a:r>
              <a:rPr lang="en-US" sz="2800" dirty="0" smtClean="0"/>
              <a:t> -  a, b, c, &amp; d.  Also contain small amounts of </a:t>
            </a:r>
            <a:r>
              <a:rPr lang="en-US" sz="2800" dirty="0" err="1" smtClean="0"/>
              <a:t>Pheophytins</a:t>
            </a:r>
            <a:r>
              <a:rPr lang="en-US" sz="2800" dirty="0" smtClean="0"/>
              <a:t> or </a:t>
            </a:r>
            <a:r>
              <a:rPr lang="en-US" sz="2800" dirty="0" err="1" smtClean="0"/>
              <a:t>Bacteriopheophytins</a:t>
            </a:r>
            <a:r>
              <a:rPr lang="en-US" sz="2800" dirty="0" smtClean="0"/>
              <a:t>(</a:t>
            </a:r>
            <a:r>
              <a:rPr lang="en-US" sz="2800" dirty="0" err="1" smtClean="0"/>
              <a:t>BChl</a:t>
            </a:r>
            <a:r>
              <a:rPr lang="en-US" sz="2800" dirty="0" smtClean="0"/>
              <a:t> that lack Mg⁺).</a:t>
            </a:r>
          </a:p>
          <a:p>
            <a:pPr>
              <a:buNone/>
            </a:pPr>
            <a:r>
              <a:rPr lang="en-US" sz="2800" dirty="0" smtClean="0"/>
              <a:t>	-  play a special role as ē carriers.</a:t>
            </a:r>
          </a:p>
          <a:p>
            <a:r>
              <a:rPr lang="en-US" sz="2800" b="1" dirty="0" err="1" smtClean="0"/>
              <a:t>Carotenoids</a:t>
            </a:r>
            <a:r>
              <a:rPr lang="en-US" sz="2800" dirty="0" smtClean="0"/>
              <a:t>  :</a:t>
            </a:r>
          </a:p>
          <a:p>
            <a:pPr>
              <a:buNone/>
            </a:pPr>
            <a:r>
              <a:rPr lang="en-US" sz="2800" dirty="0" smtClean="0"/>
              <a:t>	- Found in almost all photosynthetic organisms.</a:t>
            </a:r>
          </a:p>
          <a:p>
            <a:pPr>
              <a:buNone/>
            </a:pPr>
            <a:r>
              <a:rPr lang="en-US" sz="2800" dirty="0" smtClean="0"/>
              <a:t>	-  Yellow and orange pigment- soluble inorganic solvents.</a:t>
            </a:r>
            <a:endParaRPr 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a:buNone/>
            </a:pPr>
            <a:r>
              <a:rPr lang="en-US" sz="2800" dirty="0" smtClean="0"/>
              <a:t>	</a:t>
            </a:r>
          </a:p>
          <a:p>
            <a:pPr>
              <a:buNone/>
            </a:pPr>
            <a:r>
              <a:rPr lang="en-US" sz="2800" dirty="0" smtClean="0"/>
              <a:t>	</a:t>
            </a:r>
            <a:r>
              <a:rPr lang="en-US" sz="10800" dirty="0" smtClean="0"/>
              <a:t>-  Two types – Carotenes &amp; </a:t>
            </a:r>
            <a:r>
              <a:rPr lang="en-US" sz="10800" dirty="0" err="1" smtClean="0"/>
              <a:t>Carotenols</a:t>
            </a:r>
            <a:r>
              <a:rPr lang="en-US" sz="10800" dirty="0" smtClean="0"/>
              <a:t>.</a:t>
            </a:r>
          </a:p>
          <a:p>
            <a:pPr>
              <a:buNone/>
            </a:pPr>
            <a:r>
              <a:rPr lang="en-US" sz="10800" dirty="0" smtClean="0"/>
              <a:t>	Carotenes – e.g. </a:t>
            </a:r>
            <a:r>
              <a:rPr lang="el-GR" sz="10800" dirty="0" smtClean="0"/>
              <a:t>β</a:t>
            </a:r>
            <a:r>
              <a:rPr lang="en-US" sz="10800" dirty="0" smtClean="0"/>
              <a:t> – carotene , are hydrocarbon .</a:t>
            </a:r>
          </a:p>
          <a:p>
            <a:pPr>
              <a:buNone/>
            </a:pPr>
            <a:r>
              <a:rPr lang="en-US" sz="10800" dirty="0" smtClean="0"/>
              <a:t>	-  present in </a:t>
            </a:r>
            <a:r>
              <a:rPr lang="en-US" sz="10800" dirty="0" err="1" smtClean="0"/>
              <a:t>photosystem</a:t>
            </a:r>
            <a:r>
              <a:rPr lang="en-US" sz="10800" dirty="0" smtClean="0"/>
              <a:t>- I.</a:t>
            </a:r>
          </a:p>
          <a:p>
            <a:pPr>
              <a:buNone/>
            </a:pPr>
            <a:r>
              <a:rPr lang="en-US" sz="10800" dirty="0" smtClean="0"/>
              <a:t>	</a:t>
            </a:r>
            <a:r>
              <a:rPr lang="en-US" sz="10800" dirty="0" err="1" smtClean="0"/>
              <a:t>Carotenols</a:t>
            </a:r>
            <a:r>
              <a:rPr lang="en-US" sz="10800" dirty="0" smtClean="0"/>
              <a:t> (Xanthophylls) are alcohols. Present in </a:t>
            </a:r>
            <a:r>
              <a:rPr lang="en-US" sz="10800" dirty="0" err="1" smtClean="0"/>
              <a:t>photosystem</a:t>
            </a:r>
            <a:r>
              <a:rPr lang="en-US" sz="10800" dirty="0" smtClean="0"/>
              <a:t> – II.</a:t>
            </a:r>
          </a:p>
          <a:p>
            <a:pPr>
              <a:buNone/>
            </a:pPr>
            <a:r>
              <a:rPr lang="en-US" sz="10800" dirty="0" smtClean="0"/>
              <a:t>	-  </a:t>
            </a:r>
            <a:r>
              <a:rPr lang="en-US" sz="10800" dirty="0" err="1" smtClean="0"/>
              <a:t>Carotenods</a:t>
            </a:r>
            <a:r>
              <a:rPr lang="en-US" sz="10800" dirty="0" smtClean="0"/>
              <a:t> have single region of absorption between 450 &amp; 550 nm.</a:t>
            </a:r>
          </a:p>
          <a:p>
            <a:pPr>
              <a:buNone/>
            </a:pPr>
            <a:r>
              <a:rPr lang="en-US" sz="10800" dirty="0" smtClean="0"/>
              <a:t>	</a:t>
            </a:r>
            <a:r>
              <a:rPr lang="en-US" sz="10800" b="1" dirty="0" err="1" smtClean="0"/>
              <a:t>Phycobiliproteins</a:t>
            </a:r>
            <a:r>
              <a:rPr lang="en-US" sz="10800" b="1" dirty="0" smtClean="0"/>
              <a:t> :</a:t>
            </a:r>
          </a:p>
          <a:p>
            <a:pPr>
              <a:buNone/>
            </a:pPr>
            <a:r>
              <a:rPr lang="en-US" sz="10800" b="1" dirty="0" smtClean="0"/>
              <a:t>	</a:t>
            </a:r>
            <a:r>
              <a:rPr lang="en-US" sz="10800" dirty="0" smtClean="0"/>
              <a:t>-  are water soluble </a:t>
            </a:r>
            <a:r>
              <a:rPr lang="en-US" sz="10800" dirty="0" err="1" smtClean="0"/>
              <a:t>chromoproteins</a:t>
            </a:r>
            <a:r>
              <a:rPr lang="en-US" sz="10800" dirty="0" smtClean="0"/>
              <a:t>,  contain </a:t>
            </a:r>
            <a:r>
              <a:rPr lang="en-US" sz="10800" dirty="0" err="1" smtClean="0"/>
              <a:t>tetrapyrrols</a:t>
            </a:r>
            <a:r>
              <a:rPr lang="en-US" sz="10800" dirty="0" smtClean="0"/>
              <a:t>.</a:t>
            </a:r>
          </a:p>
          <a:p>
            <a:pPr>
              <a:buNone/>
            </a:pPr>
            <a:r>
              <a:rPr lang="en-US" sz="10800" dirty="0" smtClean="0"/>
              <a:t>	-  Region of absorption is between 550 &amp; 650 nm.</a:t>
            </a:r>
          </a:p>
          <a:p>
            <a:pPr>
              <a:buNone/>
            </a:pPr>
            <a:r>
              <a:rPr lang="en-US" sz="10800" dirty="0" smtClean="0"/>
              <a:t>	-  two kinds – </a:t>
            </a:r>
            <a:r>
              <a:rPr lang="en-US" sz="10800" dirty="0" err="1" smtClean="0"/>
              <a:t>Phycocyanins</a:t>
            </a:r>
            <a:r>
              <a:rPr lang="en-US" sz="10800" dirty="0" smtClean="0"/>
              <a:t> (predominate in Blue Green Bacteria)&amp; </a:t>
            </a:r>
            <a:r>
              <a:rPr lang="en-US" sz="10800" dirty="0" err="1" smtClean="0"/>
              <a:t>Phycoerythrins</a:t>
            </a:r>
            <a:r>
              <a:rPr lang="en-US" sz="10800" dirty="0" smtClean="0"/>
              <a:t>(Red algae).</a:t>
            </a:r>
          </a:p>
          <a:p>
            <a:pPr>
              <a:buNone/>
            </a:pPr>
            <a:r>
              <a:rPr lang="en-US" sz="10800" dirty="0" smtClean="0"/>
              <a:t>	</a:t>
            </a:r>
            <a:r>
              <a:rPr lang="en-US" sz="10800" b="1" dirty="0" smtClean="0"/>
              <a:t>II.  Photochemical Reaction Center :</a:t>
            </a:r>
          </a:p>
          <a:p>
            <a:pPr>
              <a:buNone/>
            </a:pPr>
            <a:r>
              <a:rPr lang="en-US" sz="10800" b="1" dirty="0" smtClean="0"/>
              <a:t>	</a:t>
            </a:r>
            <a:r>
              <a:rPr lang="en-US" sz="10800" dirty="0" smtClean="0"/>
              <a:t>-  contains the site where a molecule of chlorophyll  becomes </a:t>
            </a:r>
            <a:r>
              <a:rPr lang="en-US" sz="10800" dirty="0" err="1" smtClean="0"/>
              <a:t>photoactivated</a:t>
            </a:r>
            <a:r>
              <a:rPr lang="en-US" sz="10800" dirty="0" smtClean="0"/>
              <a:t> &amp; oxidized by donating  ē to a carrier molecule.</a:t>
            </a:r>
          </a:p>
          <a:p>
            <a:pPr>
              <a:buNone/>
            </a:pPr>
            <a:r>
              <a:rPr lang="en-US" sz="10800" dirty="0" smtClean="0"/>
              <a:t>	</a:t>
            </a:r>
          </a:p>
          <a:p>
            <a:pPr>
              <a:buNone/>
            </a:pPr>
            <a:endParaRPr lang="en-US" sz="10800" dirty="0" smtClean="0"/>
          </a:p>
          <a:p>
            <a:pPr>
              <a:buNone/>
            </a:pPr>
            <a:endParaRPr lang="en-US" sz="10800" b="1" dirty="0" smtClean="0"/>
          </a:p>
          <a:p>
            <a:pPr>
              <a:buNone/>
            </a:pPr>
            <a:r>
              <a:rPr lang="en-US" sz="10800" dirty="0" smtClean="0"/>
              <a:t>	 </a:t>
            </a:r>
            <a:endParaRPr lang="en-IN" sz="10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sz="2800" dirty="0" smtClean="0"/>
              <a:t>	-  Chlorophyll molecule of reaction center differ from  antenna – (1) They are associated with certain proteins which on interaction decreases the energy required for activation.</a:t>
            </a:r>
          </a:p>
          <a:p>
            <a:pPr>
              <a:buNone/>
            </a:pPr>
            <a:r>
              <a:rPr lang="en-US" sz="2800" dirty="0" smtClean="0"/>
              <a:t>	(2)  They are in close proximity with carrier molecule which accept  ē  from them when activated.</a:t>
            </a:r>
          </a:p>
          <a:p>
            <a:pPr>
              <a:buNone/>
            </a:pPr>
            <a:r>
              <a:rPr lang="en-US" sz="2800" dirty="0" smtClean="0"/>
              <a:t>	-  Energy required to activate a molecule of chlorophyll is designated as </a:t>
            </a:r>
            <a:r>
              <a:rPr lang="en-US" sz="2800" b="1" dirty="0" smtClean="0"/>
              <a:t>P</a:t>
            </a:r>
            <a:r>
              <a:rPr lang="en-US" sz="2800" dirty="0" smtClean="0"/>
              <a:t> (pigment) in reaction center,  by a maximum wavelength of photon.</a:t>
            </a:r>
          </a:p>
          <a:p>
            <a:pPr>
              <a:buNone/>
            </a:pPr>
            <a:r>
              <a:rPr lang="en-US" sz="2800" dirty="0" smtClean="0"/>
              <a:t>	e.g. the reaction center of purple bacterium that is activated maximally by photons of wavelength 870 nm is designated  </a:t>
            </a:r>
            <a:r>
              <a:rPr lang="en-US" sz="2800" b="1" dirty="0" smtClean="0"/>
              <a:t>P</a:t>
            </a:r>
            <a:r>
              <a:rPr lang="en-US" sz="2400" b="1" dirty="0" smtClean="0"/>
              <a:t>870.</a:t>
            </a:r>
          </a:p>
          <a:p>
            <a:pPr>
              <a:buNone/>
            </a:pPr>
            <a:r>
              <a:rPr lang="en-US" sz="2400" b="1" dirty="0" smtClean="0"/>
              <a:t>	</a:t>
            </a:r>
            <a:r>
              <a:rPr lang="en-US" sz="2800" dirty="0" smtClean="0"/>
              <a:t>Reaction center of Purple bacterium- </a:t>
            </a:r>
            <a:r>
              <a:rPr lang="en-US" sz="2800" i="1" dirty="0" err="1" smtClean="0"/>
              <a:t>Rhodobacter</a:t>
            </a:r>
            <a:r>
              <a:rPr lang="en-US" sz="2800" i="1" dirty="0" smtClean="0"/>
              <a:t> </a:t>
            </a:r>
            <a:r>
              <a:rPr lang="en-US" sz="2800" i="1" dirty="0" err="1" smtClean="0"/>
              <a:t>sphaeroides</a:t>
            </a:r>
            <a:r>
              <a:rPr lang="en-US" sz="2800" i="1" dirty="0" smtClean="0"/>
              <a:t> </a:t>
            </a:r>
            <a:r>
              <a:rPr lang="en-US" sz="2800" dirty="0" smtClean="0"/>
              <a:t>, --  contains three polypeptide chain, four bacterioChl. , two </a:t>
            </a:r>
            <a:r>
              <a:rPr lang="en-US" sz="2800" dirty="0" err="1" smtClean="0"/>
              <a:t>bacteriopheophytin</a:t>
            </a:r>
            <a:r>
              <a:rPr lang="en-US" sz="2800" dirty="0" smtClean="0"/>
              <a:t> , two </a:t>
            </a:r>
            <a:r>
              <a:rPr lang="en-US" sz="2800" dirty="0" err="1" smtClean="0"/>
              <a:t>ubiquinone</a:t>
            </a:r>
            <a:r>
              <a:rPr lang="en-US" sz="2800" dirty="0" smtClean="0"/>
              <a:t> and one iron molecule.</a:t>
            </a:r>
            <a:endParaRPr lang="en-IN" sz="2800" b="1" i="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800" dirty="0" smtClean="0"/>
              <a:t>	-  </a:t>
            </a:r>
            <a:r>
              <a:rPr lang="en-US" sz="2800" i="1" dirty="0" err="1" smtClean="0"/>
              <a:t>Rhodopseudomonas</a:t>
            </a:r>
            <a:r>
              <a:rPr lang="en-US" sz="2800" i="1" dirty="0" smtClean="0"/>
              <a:t> </a:t>
            </a:r>
            <a:r>
              <a:rPr lang="en-US" sz="2800" i="1" dirty="0" err="1" smtClean="0"/>
              <a:t>viridis</a:t>
            </a:r>
            <a:r>
              <a:rPr lang="en-US" sz="2800" i="1" dirty="0" smtClean="0"/>
              <a:t> </a:t>
            </a:r>
            <a:r>
              <a:rPr lang="en-US" sz="2800" dirty="0" smtClean="0"/>
              <a:t> also contains </a:t>
            </a:r>
            <a:r>
              <a:rPr lang="en-US" sz="2800" dirty="0" err="1" smtClean="0"/>
              <a:t>cytochrome</a:t>
            </a:r>
            <a:r>
              <a:rPr lang="en-US" sz="2800" dirty="0" smtClean="0"/>
              <a:t> subunit with four C –type </a:t>
            </a:r>
            <a:r>
              <a:rPr lang="en-US" sz="2800" dirty="0" err="1" smtClean="0"/>
              <a:t>hemes</a:t>
            </a:r>
            <a:r>
              <a:rPr lang="en-US" sz="2800" dirty="0" smtClean="0"/>
              <a:t>.</a:t>
            </a:r>
          </a:p>
          <a:p>
            <a:pPr>
              <a:buNone/>
            </a:pPr>
            <a:r>
              <a:rPr lang="en-US" sz="2800" dirty="0" smtClean="0"/>
              <a:t>	</a:t>
            </a:r>
            <a:r>
              <a:rPr lang="en-US" sz="2800" b="1" dirty="0" smtClean="0"/>
              <a:t>III.  Photosynthetic ETC :</a:t>
            </a:r>
            <a:r>
              <a:rPr lang="en-US" sz="2800" dirty="0" smtClean="0"/>
              <a:t> </a:t>
            </a:r>
          </a:p>
          <a:p>
            <a:pPr>
              <a:buNone/>
            </a:pPr>
            <a:r>
              <a:rPr lang="en-US" sz="2800" i="1" dirty="0" smtClean="0"/>
              <a:t>	</a:t>
            </a:r>
            <a:r>
              <a:rPr lang="en-US" sz="2800" dirty="0" smtClean="0"/>
              <a:t>Photosynthetic ETC  located within Photosynthetic membrane – composed of carrier molecules -  </a:t>
            </a:r>
            <a:r>
              <a:rPr lang="en-US" sz="2800" dirty="0" err="1" smtClean="0"/>
              <a:t>cytochromes</a:t>
            </a:r>
            <a:r>
              <a:rPr lang="en-US" sz="2800" dirty="0" smtClean="0"/>
              <a:t>, </a:t>
            </a:r>
            <a:r>
              <a:rPr lang="en-US" sz="2800" dirty="0" err="1" smtClean="0"/>
              <a:t>quinones</a:t>
            </a:r>
            <a:r>
              <a:rPr lang="en-US" sz="2800" dirty="0" smtClean="0"/>
              <a:t> and Iron sulfur centers.</a:t>
            </a:r>
          </a:p>
          <a:p>
            <a:pPr>
              <a:buNone/>
            </a:pPr>
            <a:r>
              <a:rPr lang="en-US" sz="2800" dirty="0" smtClean="0"/>
              <a:t>	-  Electron flows through ETC – a proton motive force is generated- used to synthesize ATP by a membrane located </a:t>
            </a:r>
            <a:r>
              <a:rPr lang="en-US" sz="2800" dirty="0" err="1" smtClean="0"/>
              <a:t>ATPsynthase</a:t>
            </a:r>
            <a:r>
              <a:rPr lang="en-US" sz="2800" dirty="0" smtClean="0"/>
              <a:t>.</a:t>
            </a:r>
          </a:p>
          <a:p>
            <a:pPr>
              <a:buNone/>
            </a:pPr>
            <a:r>
              <a:rPr lang="en-US" sz="2800" dirty="0" smtClean="0"/>
              <a:t>    ETC :</a:t>
            </a:r>
          </a:p>
          <a:p>
            <a:pPr>
              <a:buNone/>
            </a:pPr>
            <a:r>
              <a:rPr lang="en-US" sz="2800" dirty="0" smtClean="0"/>
              <a:t>	 </a:t>
            </a:r>
            <a:r>
              <a:rPr lang="en-US" sz="2800" dirty="0" err="1" smtClean="0"/>
              <a:t>Hemes</a:t>
            </a:r>
            <a:r>
              <a:rPr lang="en-US" sz="2800" dirty="0" smtClean="0"/>
              <a:t> in </a:t>
            </a:r>
            <a:r>
              <a:rPr lang="en-US" sz="2800" dirty="0" err="1" smtClean="0"/>
              <a:t>cytochrome</a:t>
            </a:r>
            <a:r>
              <a:rPr lang="en-US" sz="2800" dirty="0" smtClean="0"/>
              <a:t> subunit of RC  →   P</a:t>
            </a:r>
            <a:r>
              <a:rPr lang="en-US" sz="2400" dirty="0" smtClean="0"/>
              <a:t>870 </a:t>
            </a:r>
            <a:r>
              <a:rPr lang="en-US" sz="2800" dirty="0" smtClean="0"/>
              <a:t> →    </a:t>
            </a:r>
            <a:r>
              <a:rPr lang="en-US" sz="2800" dirty="0" err="1" smtClean="0"/>
              <a:t>BChl</a:t>
            </a:r>
            <a:r>
              <a:rPr lang="en-US" sz="2800" dirty="0" smtClean="0"/>
              <a:t> →  ↑ 	           →  BP   →   QA →   QB  →   </a:t>
            </a:r>
            <a:r>
              <a:rPr lang="en-US" sz="2800" dirty="0" err="1" smtClean="0"/>
              <a:t>Cyt</a:t>
            </a:r>
            <a:r>
              <a:rPr lang="en-US" sz="2800" dirty="0" smtClean="0"/>
              <a:t>- bc</a:t>
            </a:r>
            <a:r>
              <a:rPr lang="en-US" sz="2400" dirty="0" smtClean="0"/>
              <a:t>1  → </a:t>
            </a:r>
            <a:r>
              <a:rPr lang="en-US" sz="2800" dirty="0" smtClean="0"/>
              <a:t> </a:t>
            </a:r>
            <a:r>
              <a:rPr lang="en-US" sz="2800" dirty="0" err="1" smtClean="0"/>
              <a:t>Cyt</a:t>
            </a:r>
            <a:r>
              <a:rPr lang="en-US" sz="2800" dirty="0" smtClean="0"/>
              <a:t>- C</a:t>
            </a:r>
            <a:r>
              <a:rPr lang="en-US" sz="2400" dirty="0" smtClean="0"/>
              <a:t>2 →</a:t>
            </a:r>
          </a:p>
          <a:p>
            <a:pPr>
              <a:buNone/>
            </a:pPr>
            <a:r>
              <a:rPr lang="en-US" sz="2400" dirty="0" smtClean="0"/>
              <a:t>	 ↑ ----------←-----------←-----------←---------- ←---------←------←---------↓   </a:t>
            </a:r>
            <a:endParaRPr lang="en-US" sz="2800"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800" b="1" u="sng" dirty="0" err="1" smtClean="0"/>
              <a:t>Photophosphorylation</a:t>
            </a:r>
            <a:r>
              <a:rPr lang="en-US" sz="2800" b="1" u="sng" dirty="0" smtClean="0"/>
              <a:t> </a:t>
            </a:r>
            <a:r>
              <a:rPr lang="en-US" sz="2800" b="1" dirty="0" smtClean="0"/>
              <a:t> :   </a:t>
            </a:r>
          </a:p>
          <a:p>
            <a:pPr>
              <a:buNone/>
            </a:pPr>
            <a:r>
              <a:rPr lang="en-US" sz="2800" dirty="0" smtClean="0"/>
              <a:t>	-  Photosynthetic bacteria have relatively simple </a:t>
            </a:r>
            <a:r>
              <a:rPr lang="en-US" sz="2800" dirty="0" err="1" smtClean="0"/>
              <a:t>phototransduction</a:t>
            </a:r>
            <a:r>
              <a:rPr lang="en-US" sz="2800" dirty="0" smtClean="0"/>
              <a:t> machinery, with one of two general types of reaction center. </a:t>
            </a:r>
          </a:p>
          <a:p>
            <a:pPr>
              <a:buNone/>
            </a:pPr>
            <a:r>
              <a:rPr lang="en-US" sz="2800" dirty="0" smtClean="0"/>
              <a:t>	-  One type (found in purple bacteria) passes electrons through </a:t>
            </a:r>
            <a:r>
              <a:rPr lang="en-US" sz="2800" b="1" dirty="0" err="1" smtClean="0"/>
              <a:t>pheophytin</a:t>
            </a:r>
            <a:r>
              <a:rPr lang="en-US" sz="2800" b="1" dirty="0" smtClean="0"/>
              <a:t> </a:t>
            </a:r>
            <a:r>
              <a:rPr lang="en-US" sz="2800" dirty="0" smtClean="0"/>
              <a:t>(chlorophyll lacking the central Mg2 ion) to a </a:t>
            </a:r>
            <a:r>
              <a:rPr lang="en-US" sz="2800" dirty="0" err="1" smtClean="0"/>
              <a:t>quinone</a:t>
            </a:r>
            <a:r>
              <a:rPr lang="en-US" sz="2800" dirty="0" smtClean="0"/>
              <a:t>. </a:t>
            </a:r>
          </a:p>
          <a:p>
            <a:pPr>
              <a:buNone/>
            </a:pPr>
            <a:r>
              <a:rPr lang="en-US" sz="2800" dirty="0" smtClean="0"/>
              <a:t>	-  The other (in green sulfur bacteria) passes electrons through a </a:t>
            </a:r>
            <a:r>
              <a:rPr lang="en-US" sz="2800" dirty="0" err="1" smtClean="0"/>
              <a:t>quinone</a:t>
            </a:r>
            <a:r>
              <a:rPr lang="en-US" sz="2800" dirty="0" smtClean="0"/>
              <a:t> to an iron-sulfur center.  </a:t>
            </a:r>
          </a:p>
          <a:p>
            <a:pPr>
              <a:buNone/>
            </a:pPr>
            <a:r>
              <a:rPr lang="en-US" sz="2800" dirty="0" smtClean="0"/>
              <a:t>	-  The photosynthetic machinery in purple bacteria</a:t>
            </a:r>
          </a:p>
          <a:p>
            <a:pPr>
              <a:buNone/>
            </a:pPr>
            <a:r>
              <a:rPr lang="en-US" sz="2800" dirty="0" smtClean="0"/>
              <a:t>	consists of three basic modules </a:t>
            </a:r>
            <a:r>
              <a:rPr lang="en-US" sz="2800" b="1" dirty="0" smtClean="0"/>
              <a:t>(Fig. ) </a:t>
            </a:r>
            <a:r>
              <a:rPr lang="en-US" sz="2800" dirty="0" smtClean="0"/>
              <a:t>: a single reaction center (P870), a </a:t>
            </a:r>
            <a:r>
              <a:rPr lang="en-US" sz="2800" dirty="0" err="1" smtClean="0"/>
              <a:t>cytochrome</a:t>
            </a:r>
            <a:r>
              <a:rPr lang="en-US" sz="2800" dirty="0" smtClean="0"/>
              <a:t> </a:t>
            </a:r>
            <a:r>
              <a:rPr lang="en-US" sz="2800" i="1" dirty="0" smtClean="0"/>
              <a:t>bc1 </a:t>
            </a:r>
            <a:r>
              <a:rPr lang="en-US" sz="2800" dirty="0" smtClean="0"/>
              <a:t>electron transfer</a:t>
            </a:r>
          </a:p>
          <a:p>
            <a:pPr>
              <a:buNone/>
            </a:pPr>
            <a:r>
              <a:rPr lang="en-US" sz="2800" dirty="0" smtClean="0"/>
              <a:t>	complex , and an ATP </a:t>
            </a:r>
            <a:r>
              <a:rPr lang="en-US" sz="2800" dirty="0" err="1" smtClean="0"/>
              <a:t>synthase</a:t>
            </a:r>
            <a:r>
              <a:rPr lang="en-US" sz="2800" dirty="0" smtClean="0"/>
              <a:t>, similar to that of mitochondria.</a:t>
            </a:r>
            <a:endParaRPr lang="en-US" sz="28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228600" y="0"/>
            <a:ext cx="8686800" cy="6629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2800" dirty="0" smtClean="0"/>
              <a:t>A pair of </a:t>
            </a:r>
            <a:r>
              <a:rPr lang="en-US" sz="2800" dirty="0" err="1" smtClean="0"/>
              <a:t>bacteriochlorophylls</a:t>
            </a:r>
            <a:r>
              <a:rPr lang="en-US" sz="2800" dirty="0" smtClean="0"/>
              <a:t>— designated (</a:t>
            </a:r>
            <a:r>
              <a:rPr lang="en-US" sz="2800" dirty="0" err="1" smtClean="0"/>
              <a:t>Chl</a:t>
            </a:r>
            <a:r>
              <a:rPr lang="en-US" sz="2800" dirty="0" smtClean="0"/>
              <a:t>)</a:t>
            </a:r>
            <a:r>
              <a:rPr lang="en-US" sz="2000" dirty="0" smtClean="0"/>
              <a:t>2</a:t>
            </a:r>
            <a:r>
              <a:rPr lang="en-US" sz="2800" dirty="0" smtClean="0"/>
              <a:t>—is the site of the initial photochemistry in the bacterial reaction center. </a:t>
            </a:r>
          </a:p>
          <a:p>
            <a:pPr>
              <a:buNone/>
            </a:pPr>
            <a:r>
              <a:rPr lang="en-US" sz="2800" dirty="0" smtClean="0"/>
              <a:t>	-  Energy from a photon absorbed by one of the many antenna chlorophyll molecules surrounding the reaction center reaches (</a:t>
            </a:r>
            <a:r>
              <a:rPr lang="en-US" sz="2800" dirty="0" err="1" smtClean="0"/>
              <a:t>Chl</a:t>
            </a:r>
            <a:r>
              <a:rPr lang="en-US" sz="2800" dirty="0" smtClean="0"/>
              <a:t>)</a:t>
            </a:r>
            <a:r>
              <a:rPr lang="en-US" sz="2000" dirty="0" smtClean="0"/>
              <a:t>2</a:t>
            </a:r>
            <a:r>
              <a:rPr lang="en-US" sz="2800" dirty="0" smtClean="0"/>
              <a:t> by </a:t>
            </a:r>
            <a:r>
              <a:rPr lang="en-US" sz="2800" dirty="0" err="1" smtClean="0"/>
              <a:t>exciton</a:t>
            </a:r>
            <a:r>
              <a:rPr lang="en-US" sz="2800" dirty="0" smtClean="0"/>
              <a:t> transfer.</a:t>
            </a:r>
          </a:p>
          <a:p>
            <a:pPr>
              <a:buNone/>
            </a:pPr>
            <a:r>
              <a:rPr lang="en-US" sz="2800" dirty="0" smtClean="0"/>
              <a:t>	-  the energy of the photon, converting the special pair to a very strong electron donor.</a:t>
            </a:r>
          </a:p>
          <a:p>
            <a:pPr>
              <a:buNone/>
            </a:pPr>
            <a:r>
              <a:rPr lang="en-US" sz="2800" dirty="0" smtClean="0"/>
              <a:t>	-  The (</a:t>
            </a:r>
            <a:r>
              <a:rPr lang="en-US" sz="2800" dirty="0" err="1" smtClean="0"/>
              <a:t>Chl</a:t>
            </a:r>
            <a:r>
              <a:rPr lang="en-US" sz="2800" dirty="0" smtClean="0"/>
              <a:t>)</a:t>
            </a:r>
            <a:r>
              <a:rPr lang="en-US" sz="2000" dirty="0" smtClean="0"/>
              <a:t>2</a:t>
            </a:r>
            <a:r>
              <a:rPr lang="en-US" sz="2800" dirty="0" smtClean="0"/>
              <a:t> donates an electron that passes through a</a:t>
            </a:r>
          </a:p>
          <a:p>
            <a:pPr>
              <a:buNone/>
            </a:pPr>
            <a:r>
              <a:rPr lang="en-US" sz="2800" dirty="0" smtClean="0"/>
              <a:t>	neighboring chlorophyll monomer to </a:t>
            </a:r>
            <a:r>
              <a:rPr lang="en-US" sz="2800" dirty="0" err="1" smtClean="0"/>
              <a:t>pheophytin</a:t>
            </a:r>
            <a:r>
              <a:rPr lang="en-US" sz="2800" dirty="0" smtClean="0"/>
              <a:t> (</a:t>
            </a:r>
            <a:r>
              <a:rPr lang="en-US" sz="2800" dirty="0" err="1" smtClean="0"/>
              <a:t>Pheo</a:t>
            </a:r>
            <a:r>
              <a:rPr lang="en-US" sz="2800" dirty="0" smtClean="0"/>
              <a:t>).</a:t>
            </a:r>
          </a:p>
          <a:p>
            <a:pPr>
              <a:buNone/>
            </a:pPr>
            <a:r>
              <a:rPr lang="en-US" sz="2800" dirty="0" smtClean="0"/>
              <a:t>		</a:t>
            </a:r>
            <a:r>
              <a:rPr lang="pt-BR" sz="2800" dirty="0" smtClean="0"/>
              <a:t>(Chl)</a:t>
            </a:r>
            <a:r>
              <a:rPr lang="pt-BR" sz="2000" dirty="0" smtClean="0"/>
              <a:t>2</a:t>
            </a:r>
            <a:r>
              <a:rPr lang="pt-BR" sz="2400" dirty="0" smtClean="0"/>
              <a:t>  </a:t>
            </a:r>
            <a:r>
              <a:rPr lang="pt-BR" sz="2800" dirty="0" smtClean="0"/>
              <a:t> +  1 exciton </a:t>
            </a:r>
            <a:r>
              <a:rPr lang="en-US" sz="2800" dirty="0" smtClean="0"/>
              <a:t>→</a:t>
            </a:r>
            <a:r>
              <a:rPr lang="pt-BR" sz="2800" dirty="0" smtClean="0"/>
              <a:t>  (Chl)</a:t>
            </a:r>
            <a:r>
              <a:rPr lang="pt-BR" sz="2000" dirty="0" smtClean="0"/>
              <a:t>2</a:t>
            </a:r>
            <a:r>
              <a:rPr lang="en-US" sz="2800" dirty="0" smtClean="0"/>
              <a:t>* (excitation)</a:t>
            </a:r>
          </a:p>
          <a:p>
            <a:pPr>
              <a:buNone/>
            </a:pPr>
            <a:r>
              <a:rPr lang="en-US" sz="2800" dirty="0" smtClean="0"/>
              <a:t>		(</a:t>
            </a:r>
            <a:r>
              <a:rPr lang="en-US" sz="2800" dirty="0" err="1" smtClean="0"/>
              <a:t>Chl</a:t>
            </a:r>
            <a:r>
              <a:rPr lang="en-US" sz="2800" dirty="0" smtClean="0"/>
              <a:t>)</a:t>
            </a:r>
            <a:r>
              <a:rPr lang="en-US" sz="2000" dirty="0" smtClean="0"/>
              <a:t>2</a:t>
            </a:r>
            <a:r>
              <a:rPr lang="en-US" sz="2800" dirty="0" smtClean="0"/>
              <a:t>* +  </a:t>
            </a:r>
            <a:r>
              <a:rPr lang="en-US" sz="2800" dirty="0" err="1" smtClean="0"/>
              <a:t>Pheo</a:t>
            </a:r>
            <a:r>
              <a:rPr lang="en-US" sz="2800" dirty="0" smtClean="0"/>
              <a:t>  →  (</a:t>
            </a:r>
            <a:r>
              <a:rPr lang="en-US" sz="2800" dirty="0" err="1" smtClean="0"/>
              <a:t>Chl</a:t>
            </a:r>
            <a:r>
              <a:rPr lang="en-US" sz="2800" dirty="0" smtClean="0"/>
              <a:t>)</a:t>
            </a:r>
            <a:r>
              <a:rPr lang="en-US" sz="2000" dirty="0" smtClean="0"/>
              <a:t>2</a:t>
            </a:r>
            <a:r>
              <a:rPr lang="en-US" sz="2400" dirty="0" smtClean="0"/>
              <a:t> </a:t>
            </a:r>
            <a:r>
              <a:rPr lang="en-US" sz="2800" dirty="0" smtClean="0"/>
              <a:t> +  </a:t>
            </a:r>
            <a:r>
              <a:rPr lang="en-US" sz="2800" dirty="0" err="1" smtClean="0"/>
              <a:t>Pheo</a:t>
            </a:r>
            <a:r>
              <a:rPr lang="en-US" sz="2800" dirty="0" smtClean="0"/>
              <a:t>⁻  (charge separation)</a:t>
            </a:r>
          </a:p>
          <a:p>
            <a:pPr>
              <a:buNone/>
            </a:pPr>
            <a:r>
              <a:rPr lang="en-US" sz="2800" dirty="0" smtClean="0"/>
              <a:t>	- The </a:t>
            </a:r>
            <a:r>
              <a:rPr lang="en-US" sz="2800" dirty="0" err="1" smtClean="0"/>
              <a:t>pheophytin</a:t>
            </a:r>
            <a:r>
              <a:rPr lang="en-US" sz="2800" dirty="0" smtClean="0"/>
              <a:t> radical now passes its electron to a tightly bound molecule of </a:t>
            </a:r>
            <a:r>
              <a:rPr lang="en-US" sz="2800" dirty="0" err="1" smtClean="0"/>
              <a:t>quinone</a:t>
            </a:r>
            <a:r>
              <a:rPr lang="en-US" sz="2800" dirty="0" smtClean="0"/>
              <a:t> (QA), converting it to a </a:t>
            </a:r>
            <a:r>
              <a:rPr lang="en-US" sz="2800" dirty="0" err="1" smtClean="0"/>
              <a:t>semiquinone</a:t>
            </a:r>
            <a:r>
              <a:rPr lang="en-US" sz="2800" dirty="0" smtClean="0"/>
              <a:t> radical.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sz="2800" dirty="0" smtClean="0"/>
              <a:t>	- which immediately donates its extra electron to a second, loosely bound </a:t>
            </a:r>
            <a:r>
              <a:rPr lang="en-US" sz="2800" dirty="0" err="1" smtClean="0"/>
              <a:t>quinone</a:t>
            </a:r>
            <a:r>
              <a:rPr lang="en-US" sz="2800" dirty="0" smtClean="0"/>
              <a:t> (QB) convert QB to its fully reduced</a:t>
            </a:r>
          </a:p>
          <a:p>
            <a:pPr>
              <a:buNone/>
            </a:pPr>
            <a:r>
              <a:rPr lang="en-US" sz="2800" dirty="0" smtClean="0"/>
              <a:t>	form, QBH2.</a:t>
            </a:r>
          </a:p>
          <a:p>
            <a:pPr>
              <a:buNone/>
            </a:pPr>
            <a:r>
              <a:rPr lang="pt-BR" sz="2800" dirty="0" smtClean="0"/>
              <a:t>	2 Pheo⁻ + 2H⁺ + QB   →   2 Pheo   + QBH2  </a:t>
            </a:r>
            <a:r>
              <a:rPr lang="en-US" sz="2800" dirty="0" smtClean="0"/>
              <a:t>(</a:t>
            </a:r>
            <a:r>
              <a:rPr lang="en-US" sz="2800" dirty="0" err="1" smtClean="0"/>
              <a:t>quinone</a:t>
            </a:r>
            <a:r>
              <a:rPr lang="en-US" sz="2800" dirty="0" smtClean="0"/>
              <a:t> reduction)</a:t>
            </a:r>
          </a:p>
          <a:p>
            <a:pPr>
              <a:buNone/>
            </a:pPr>
            <a:r>
              <a:rPr lang="en-US" sz="2800" dirty="0" smtClean="0"/>
              <a:t>	- The hydroquinone (QBH2), carrying  some of the energy of the photons that excited P870, enters the pool of reduced </a:t>
            </a:r>
            <a:r>
              <a:rPr lang="en-US" sz="2800" dirty="0" err="1" smtClean="0"/>
              <a:t>quinone</a:t>
            </a:r>
            <a:r>
              <a:rPr lang="en-US" sz="2800" dirty="0" smtClean="0"/>
              <a:t> (QH2) to  </a:t>
            </a:r>
            <a:r>
              <a:rPr lang="en-US" sz="2800" dirty="0" err="1" smtClean="0"/>
              <a:t>cytochrome</a:t>
            </a:r>
            <a:r>
              <a:rPr lang="en-US" sz="2800" dirty="0" smtClean="0"/>
              <a:t> </a:t>
            </a:r>
            <a:r>
              <a:rPr lang="en-US" sz="2800" i="1" dirty="0" smtClean="0"/>
              <a:t>bc1 </a:t>
            </a:r>
            <a:r>
              <a:rPr lang="en-US" sz="2800" dirty="0" smtClean="0"/>
              <a:t>complex.</a:t>
            </a:r>
          </a:p>
          <a:p>
            <a:pPr>
              <a:buNone/>
            </a:pPr>
            <a:r>
              <a:rPr lang="en-US" sz="2800" dirty="0" smtClean="0"/>
              <a:t>	- </a:t>
            </a:r>
            <a:r>
              <a:rPr lang="en-US" sz="2800" dirty="0" err="1" smtClean="0"/>
              <a:t>cytochrome</a:t>
            </a:r>
            <a:r>
              <a:rPr lang="en-US" sz="2800" dirty="0" smtClean="0"/>
              <a:t> </a:t>
            </a:r>
            <a:r>
              <a:rPr lang="en-US" sz="2800" i="1" dirty="0" smtClean="0"/>
              <a:t>bc1 </a:t>
            </a:r>
            <a:r>
              <a:rPr lang="en-US" sz="2800" dirty="0" smtClean="0"/>
              <a:t>complex using the energy of electron transfer to pump protons across the membrane, producing a </a:t>
            </a:r>
            <a:r>
              <a:rPr lang="en-US" sz="2800" dirty="0" err="1" smtClean="0"/>
              <a:t>protonmotive</a:t>
            </a:r>
            <a:r>
              <a:rPr lang="en-US" sz="2800" dirty="0" smtClean="0"/>
              <a:t> force.  </a:t>
            </a:r>
          </a:p>
          <a:p>
            <a:pPr>
              <a:buNone/>
            </a:pPr>
            <a:r>
              <a:rPr lang="en-US" sz="2800" dirty="0" smtClean="0"/>
              <a:t>	- Electrons move from the </a:t>
            </a:r>
            <a:r>
              <a:rPr lang="en-US" sz="2800" dirty="0" err="1" smtClean="0"/>
              <a:t>cytochrome</a:t>
            </a:r>
            <a:r>
              <a:rPr lang="en-US" sz="2800" dirty="0" smtClean="0"/>
              <a:t> </a:t>
            </a:r>
            <a:r>
              <a:rPr lang="en-US" sz="2800" i="1" dirty="0" smtClean="0"/>
              <a:t>bc1 </a:t>
            </a:r>
            <a:r>
              <a:rPr lang="en-US" sz="2800" dirty="0" smtClean="0"/>
              <a:t>complex to P870 via a soluble </a:t>
            </a:r>
            <a:r>
              <a:rPr lang="en-US" sz="2800" dirty="0" err="1" smtClean="0"/>
              <a:t>cytochrome</a:t>
            </a:r>
            <a:r>
              <a:rPr lang="en-US" sz="2800" dirty="0" smtClean="0"/>
              <a:t> -c2</a:t>
            </a:r>
            <a:r>
              <a:rPr lang="en-US" sz="2800" i="1" dirty="0" smtClean="0"/>
              <a:t>. </a:t>
            </a:r>
          </a:p>
          <a:p>
            <a:pPr>
              <a:buNone/>
            </a:pPr>
            <a:r>
              <a:rPr lang="en-US" sz="2800" i="1" dirty="0" smtClean="0"/>
              <a:t>	-  </a:t>
            </a:r>
            <a:r>
              <a:rPr lang="en-US" sz="2800" dirty="0" smtClean="0"/>
              <a:t>The electron transfer process completes the cycle, returning the reaction center to its unbleached state, ready to absorb another </a:t>
            </a:r>
            <a:r>
              <a:rPr lang="en-US" sz="2800" dirty="0" err="1" smtClean="0"/>
              <a:t>exciton</a:t>
            </a:r>
            <a:r>
              <a:rPr lang="en-US" sz="2800" dirty="0" smtClean="0"/>
              <a:t> from antenna chlorophyll.</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400" b="1" dirty="0" smtClean="0"/>
              <a:t>Photosynthesis in green sulfur bacteria involves the same</a:t>
            </a:r>
          </a:p>
          <a:p>
            <a:pPr>
              <a:buNone/>
            </a:pPr>
            <a:r>
              <a:rPr lang="en-US" sz="2400" b="1" dirty="0" smtClean="0"/>
              <a:t>	three modules as in purple bacteria.</a:t>
            </a:r>
          </a:p>
          <a:p>
            <a:pPr>
              <a:buNone/>
            </a:pPr>
            <a:r>
              <a:rPr lang="en-US" sz="2400" b="1" dirty="0" smtClean="0"/>
              <a:t>	-  The process differs with respects to additional enzymatic</a:t>
            </a:r>
          </a:p>
          <a:p>
            <a:pPr>
              <a:buNone/>
            </a:pPr>
            <a:r>
              <a:rPr lang="en-US" sz="2400" b="1" dirty="0" smtClean="0"/>
              <a:t>	reactions (Fig). </a:t>
            </a:r>
          </a:p>
          <a:p>
            <a:pPr>
              <a:buNone/>
            </a:pPr>
            <a:r>
              <a:rPr lang="en-US" sz="2400" b="1" dirty="0" smtClean="0"/>
              <a:t>	-  Excitation causes an electron to move from the reaction center to the </a:t>
            </a:r>
            <a:r>
              <a:rPr lang="en-US" sz="2400" b="1" dirty="0" err="1" smtClean="0"/>
              <a:t>cytochrome</a:t>
            </a:r>
            <a:r>
              <a:rPr lang="en-US" sz="2400" b="1" dirty="0" smtClean="0"/>
              <a:t> </a:t>
            </a:r>
            <a:r>
              <a:rPr lang="en-US" sz="2400" b="1" i="1" dirty="0" smtClean="0"/>
              <a:t>bc1 </a:t>
            </a:r>
            <a:r>
              <a:rPr lang="en-US" sz="2400" b="1" dirty="0" smtClean="0"/>
              <a:t>complex via a </a:t>
            </a:r>
            <a:r>
              <a:rPr lang="en-US" sz="2400" b="1" dirty="0" err="1" smtClean="0"/>
              <a:t>quinone</a:t>
            </a:r>
            <a:r>
              <a:rPr lang="en-US" sz="2400" b="1" dirty="0" smtClean="0"/>
              <a:t> carrier</a:t>
            </a:r>
            <a:r>
              <a:rPr lang="en-US" sz="2400" b="1" i="1" dirty="0" smtClean="0"/>
              <a:t>. </a:t>
            </a:r>
          </a:p>
          <a:p>
            <a:pPr>
              <a:buNone/>
            </a:pPr>
            <a:r>
              <a:rPr lang="en-US" sz="2400" b="1" i="1" dirty="0" smtClean="0"/>
              <a:t>	-  </a:t>
            </a:r>
            <a:r>
              <a:rPr lang="en-US" sz="2400" b="1" dirty="0" smtClean="0"/>
              <a:t>Electron transfer through this complex powers proton transport</a:t>
            </a:r>
          </a:p>
          <a:p>
            <a:pPr>
              <a:buNone/>
            </a:pPr>
            <a:r>
              <a:rPr lang="en-US" sz="2400" b="1" dirty="0" smtClean="0"/>
              <a:t>	and creates the proton-motive force used for ATP synthesis, just as in purple bacteria.</a:t>
            </a:r>
          </a:p>
          <a:p>
            <a:pPr>
              <a:buNone/>
            </a:pPr>
            <a:r>
              <a:rPr lang="en-US" sz="2400" b="1" dirty="0" smtClean="0"/>
              <a:t>	- in contrast to the cyclic flow of electrons , some electrons flow from the reaction center to an iron-sulfur protein, </a:t>
            </a:r>
            <a:r>
              <a:rPr lang="en-US" sz="2400" b="1" dirty="0" err="1" smtClean="0"/>
              <a:t>ferredoxin</a:t>
            </a:r>
            <a:r>
              <a:rPr lang="en-US" sz="2400" b="1" dirty="0" smtClean="0"/>
              <a:t>, which then passes electrons via </a:t>
            </a:r>
            <a:r>
              <a:rPr lang="en-US" sz="2400" b="1" dirty="0" err="1" smtClean="0"/>
              <a:t>ferredoxin:NAD</a:t>
            </a:r>
            <a:r>
              <a:rPr lang="en-US" sz="2400" b="1" dirty="0" smtClean="0"/>
              <a:t> </a:t>
            </a:r>
            <a:r>
              <a:rPr lang="en-US" sz="2400" b="1" dirty="0" err="1" smtClean="0"/>
              <a:t>reductase</a:t>
            </a:r>
            <a:r>
              <a:rPr lang="en-US" sz="2400" b="1" dirty="0" smtClean="0"/>
              <a:t> to NAD, producing NADH. </a:t>
            </a:r>
          </a:p>
          <a:p>
            <a:pPr>
              <a:buNone/>
            </a:pPr>
            <a:r>
              <a:rPr lang="en-US" sz="2400" b="1" dirty="0" smtClean="0"/>
              <a:t>	-  The electrons taken from the reaction center to reduce NAD are replaced by the oxidation of H2S to elemental S, then to SO4, in the reaction that defines the green sulfur bacteria.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b="1" u="sng" dirty="0" smtClean="0"/>
          </a:p>
          <a:p>
            <a:r>
              <a:rPr lang="en-US" b="1" u="sng" dirty="0" smtClean="0"/>
              <a:t>ATP</a:t>
            </a:r>
            <a:r>
              <a:rPr lang="en-US" b="1" dirty="0" smtClean="0"/>
              <a:t> :  Structure, Generation &amp; Role :-</a:t>
            </a:r>
          </a:p>
          <a:p>
            <a:pPr>
              <a:buNone/>
            </a:pPr>
            <a:r>
              <a:rPr lang="en-US" b="1" dirty="0" smtClean="0"/>
              <a:t>	</a:t>
            </a:r>
            <a:r>
              <a:rPr lang="en-US" dirty="0" smtClean="0"/>
              <a:t>-  ATP was discovered in muscle extracts by </a:t>
            </a:r>
            <a:r>
              <a:rPr lang="en-US" dirty="0" err="1" smtClean="0"/>
              <a:t>C.Fiske</a:t>
            </a:r>
            <a:r>
              <a:rPr lang="en-US" dirty="0" smtClean="0"/>
              <a:t> &amp; Y. </a:t>
            </a:r>
            <a:r>
              <a:rPr lang="en-US" dirty="0" err="1" smtClean="0"/>
              <a:t>Subbarow</a:t>
            </a:r>
            <a:r>
              <a:rPr lang="en-US" dirty="0" smtClean="0"/>
              <a:t> in USA and independently by K. </a:t>
            </a:r>
            <a:r>
              <a:rPr lang="en-US" dirty="0" err="1" smtClean="0"/>
              <a:t>Lohmann</a:t>
            </a:r>
            <a:r>
              <a:rPr lang="en-US" dirty="0" smtClean="0"/>
              <a:t> in Germany in 1929.</a:t>
            </a:r>
          </a:p>
          <a:p>
            <a:pPr>
              <a:buNone/>
            </a:pPr>
            <a:r>
              <a:rPr lang="en-US" dirty="0" smtClean="0"/>
              <a:t>	-  The structure of ATP was first deduced by K. </a:t>
            </a:r>
            <a:r>
              <a:rPr lang="en-US" dirty="0" err="1" smtClean="0"/>
              <a:t>Lohmann</a:t>
            </a:r>
            <a:r>
              <a:rPr lang="en-US" dirty="0" smtClean="0"/>
              <a:t>  in 1930.</a:t>
            </a:r>
          </a:p>
          <a:p>
            <a:pPr>
              <a:buNone/>
            </a:pPr>
            <a:r>
              <a:rPr lang="en-US" dirty="0" smtClean="0"/>
              <a:t>	- Derivative of nucleotide Adenosine Mono Phosphate (AMP) or </a:t>
            </a:r>
            <a:r>
              <a:rPr lang="en-US" dirty="0" err="1" smtClean="0"/>
              <a:t>Adenylic</a:t>
            </a:r>
            <a:r>
              <a:rPr lang="en-US" dirty="0" smtClean="0"/>
              <a:t> acid, to which two additional phosphate groups are linked through pyrophosphate bonds.</a:t>
            </a:r>
          </a:p>
          <a:p>
            <a:pPr>
              <a:buNone/>
            </a:pPr>
            <a:r>
              <a:rPr lang="en-US" dirty="0" smtClean="0"/>
              <a:t>	</a:t>
            </a:r>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		ATP : (Structure, generation &amp; role)</a:t>
            </a:r>
          </a:p>
          <a:p>
            <a:r>
              <a:rPr lang="en-US" dirty="0" smtClean="0"/>
              <a:t>	-  </a:t>
            </a:r>
          </a:p>
          <a:p>
            <a:endParaRPr lang="en-US" dirty="0" smtClean="0"/>
          </a:p>
          <a:p>
            <a:r>
              <a:rPr lang="en-US" dirty="0" smtClean="0"/>
              <a:t>	</a:t>
            </a:r>
            <a:endParaRPr lang="en-IN" dirty="0"/>
          </a:p>
        </p:txBody>
      </p:sp>
      <p:pic>
        <p:nvPicPr>
          <p:cNvPr id="2050" name="Picture 2" descr="Test #2 Biology 101 at Glendale Community College (CA ..."/>
          <p:cNvPicPr>
            <a:picLocks noChangeAspect="1" noChangeArrowheads="1"/>
          </p:cNvPicPr>
          <p:nvPr/>
        </p:nvPicPr>
        <p:blipFill>
          <a:blip r:embed="rId2"/>
          <a:srcRect/>
          <a:stretch>
            <a:fillRect/>
          </a:stretch>
        </p:blipFill>
        <p:spPr bwMode="auto">
          <a:xfrm>
            <a:off x="228600" y="0"/>
            <a:ext cx="8763000" cy="6858000"/>
          </a:xfrm>
          <a:prstGeom prst="rect">
            <a:avLst/>
          </a:prstGeom>
          <a:noFill/>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r>
              <a:rPr lang="en-US" sz="2800" dirty="0" smtClean="0"/>
              <a:t>-  these two bonds are energy rich  and their removal by hydrolysis yield ADP &amp; AMP- liberates energy by the transfer of one or both terminal phosphate groups.</a:t>
            </a:r>
          </a:p>
          <a:p>
            <a:pPr>
              <a:buNone/>
            </a:pPr>
            <a:r>
              <a:rPr lang="en-US" sz="2800" dirty="0" smtClean="0"/>
              <a:t>	e.g.  Activation of Glucose :</a:t>
            </a:r>
          </a:p>
          <a:p>
            <a:pPr>
              <a:buNone/>
            </a:pPr>
            <a:r>
              <a:rPr lang="en-US" sz="2800" dirty="0" smtClean="0"/>
              <a:t>	        Glucose  +  ATP  →    Glucose-6-P  +  ADP</a:t>
            </a:r>
          </a:p>
          <a:p>
            <a:pPr>
              <a:buNone/>
            </a:pPr>
            <a:r>
              <a:rPr lang="en-US" sz="2800" dirty="0" smtClean="0"/>
              <a:t>	      Activation of Amino acids :</a:t>
            </a:r>
          </a:p>
          <a:p>
            <a:pPr>
              <a:buNone/>
            </a:pPr>
            <a:r>
              <a:rPr lang="en-US" sz="2800" dirty="0" smtClean="0"/>
              <a:t>		 Amino acid  +  ATP  →  AMP- Amino acid  +   P -  P</a:t>
            </a:r>
          </a:p>
          <a:p>
            <a:pPr>
              <a:buNone/>
            </a:pPr>
            <a:r>
              <a:rPr lang="en-US" sz="2800" dirty="0" smtClean="0"/>
              <a:t>	-  AMP is converted to ADP through energy transfer by enzymatic reaction-</a:t>
            </a:r>
          </a:p>
          <a:p>
            <a:pPr>
              <a:buNone/>
            </a:pPr>
            <a:r>
              <a:rPr lang="en-US" sz="2800" dirty="0" smtClean="0"/>
              <a:t>		        AMP  +  ATP →  2 ADP</a:t>
            </a:r>
          </a:p>
          <a:p>
            <a:pPr>
              <a:buNone/>
            </a:pPr>
            <a:r>
              <a:rPr lang="en-US" sz="2800" dirty="0" smtClean="0"/>
              <a:t>	 -  Carrier of free energy is ATP – plays a central role in the transfer of free energy from </a:t>
            </a:r>
            <a:r>
              <a:rPr lang="en-US" sz="2800" dirty="0" err="1" smtClean="0"/>
              <a:t>exergonic</a:t>
            </a:r>
            <a:r>
              <a:rPr lang="en-US" sz="2800" dirty="0" smtClean="0"/>
              <a:t> to the </a:t>
            </a:r>
            <a:r>
              <a:rPr lang="en-US" sz="2800" dirty="0" err="1" smtClean="0"/>
              <a:t>endergonic</a:t>
            </a:r>
            <a:r>
              <a:rPr lang="en-US" sz="2800" dirty="0" smtClean="0"/>
              <a:t> (energy requiring) processes in the cell.</a:t>
            </a:r>
          </a:p>
          <a:p>
            <a:pPr>
              <a:buNone/>
            </a:pPr>
            <a:endParaRPr lang="en-US" sz="2800" dirty="0" smtClean="0"/>
          </a:p>
          <a:p>
            <a:pPr>
              <a:buNone/>
            </a:pPr>
            <a:endParaRPr lang="en-US" sz="2800" dirty="0" smtClean="0"/>
          </a:p>
          <a:p>
            <a:pPr>
              <a:buNone/>
            </a:pPr>
            <a:r>
              <a:rPr lang="en-US" sz="2800" dirty="0" smtClean="0"/>
              <a:t>	</a:t>
            </a:r>
          </a:p>
          <a:p>
            <a:pPr>
              <a:buNone/>
            </a:pPr>
            <a:r>
              <a:rPr lang="en-US" sz="2800" dirty="0" smtClean="0"/>
              <a:t>	</a:t>
            </a:r>
          </a:p>
          <a:p>
            <a:pPr>
              <a:buNone/>
            </a:pPr>
            <a:r>
              <a:rPr lang="en-US" sz="2800" dirty="0" smtClean="0"/>
              <a:t>	</a:t>
            </a:r>
          </a:p>
          <a:p>
            <a:pPr>
              <a:buNone/>
            </a:pPr>
            <a:r>
              <a:rPr lang="en-US" sz="2800" dirty="0" smtClean="0"/>
              <a:t>	</a:t>
            </a:r>
            <a:endParaRPr lang="en-IN" sz="2800" dirty="0" smtClean="0"/>
          </a:p>
          <a:p>
            <a:endParaRPr lang="en-IN" sz="28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sz="2800" b="1" dirty="0" smtClean="0"/>
              <a:t>Generation of ATP :</a:t>
            </a:r>
          </a:p>
          <a:p>
            <a:pPr>
              <a:buNone/>
            </a:pPr>
            <a:r>
              <a:rPr lang="en-US" sz="2800" b="1" dirty="0" smtClean="0"/>
              <a:t>	     </a:t>
            </a:r>
            <a:r>
              <a:rPr lang="en-US" sz="2800" dirty="0" smtClean="0"/>
              <a:t>Three Mechanisms :</a:t>
            </a:r>
          </a:p>
          <a:p>
            <a:pPr>
              <a:buNone/>
            </a:pPr>
            <a:r>
              <a:rPr lang="en-US" sz="2800" dirty="0" smtClean="0"/>
              <a:t>		1.  Oxidative </a:t>
            </a:r>
            <a:r>
              <a:rPr lang="en-US" sz="2800" dirty="0" err="1" smtClean="0"/>
              <a:t>Phosphorylation</a:t>
            </a:r>
            <a:endParaRPr lang="en-US" sz="2800" dirty="0" smtClean="0"/>
          </a:p>
          <a:p>
            <a:pPr>
              <a:buNone/>
            </a:pPr>
            <a:r>
              <a:rPr lang="en-US" sz="2800" dirty="0" smtClean="0"/>
              <a:t>		2.  Substrate level </a:t>
            </a:r>
            <a:r>
              <a:rPr lang="en-US" sz="2800" dirty="0" err="1" smtClean="0"/>
              <a:t>Phosphorylation</a:t>
            </a:r>
            <a:endParaRPr lang="en-US" sz="2800" dirty="0" smtClean="0"/>
          </a:p>
          <a:p>
            <a:pPr>
              <a:buNone/>
            </a:pPr>
            <a:r>
              <a:rPr lang="en-US" sz="2800" dirty="0" smtClean="0"/>
              <a:t>		3.  </a:t>
            </a:r>
            <a:r>
              <a:rPr lang="en-US" sz="2800" dirty="0" err="1" smtClean="0"/>
              <a:t>PhotoPhosphorylation</a:t>
            </a:r>
            <a:endParaRPr lang="en-US" sz="2800" dirty="0" smtClean="0"/>
          </a:p>
          <a:p>
            <a:r>
              <a:rPr lang="en-US" sz="2800" b="1" dirty="0" smtClean="0"/>
              <a:t>Role of ATP  :</a:t>
            </a:r>
          </a:p>
          <a:p>
            <a:pPr>
              <a:buNone/>
            </a:pPr>
            <a:r>
              <a:rPr lang="en-US" sz="2800" b="1" dirty="0" smtClean="0"/>
              <a:t>	</a:t>
            </a:r>
            <a:r>
              <a:rPr lang="en-US" sz="2800" dirty="0" smtClean="0"/>
              <a:t> - Fritz Lipmann- 1941 postulated that - ATP functions  in a cyclic manner from </a:t>
            </a:r>
            <a:r>
              <a:rPr lang="en-US" sz="2800" dirty="0" err="1" smtClean="0"/>
              <a:t>degradative</a:t>
            </a:r>
            <a:r>
              <a:rPr lang="en-US" sz="2800" dirty="0" smtClean="0"/>
              <a:t> reactions which yield energy to the various cellular processes that require energy.</a:t>
            </a:r>
          </a:p>
          <a:p>
            <a:pPr>
              <a:buNone/>
            </a:pPr>
            <a:r>
              <a:rPr lang="en-US" sz="2800" dirty="0" smtClean="0"/>
              <a:t>	-  Drive the entry of nutrients into the cell.</a:t>
            </a:r>
          </a:p>
          <a:p>
            <a:pPr>
              <a:buNone/>
            </a:pPr>
            <a:r>
              <a:rPr lang="en-US" sz="2800" dirty="0" smtClean="0"/>
              <a:t>	-  To convert these nutrients into intermediary metabolites.</a:t>
            </a:r>
          </a:p>
          <a:p>
            <a:pPr>
              <a:buNone/>
            </a:pPr>
            <a:r>
              <a:rPr lang="en-US" sz="2800" dirty="0" smtClean="0"/>
              <a:t>	e.g. amino acids, sugar- P ,nucleotides, fatty acids.</a:t>
            </a:r>
          </a:p>
          <a:p>
            <a:pPr>
              <a:buNone/>
            </a:pPr>
            <a:r>
              <a:rPr lang="en-US" sz="2800" dirty="0" smtClean="0"/>
              <a:t>	-  Polymerization of intermediates into biopolymers like Proteins, Polysaccharides, N. acids &amp; lipids. </a:t>
            </a:r>
          </a:p>
          <a:p>
            <a:pPr>
              <a:buNone/>
            </a:pPr>
            <a:r>
              <a:rPr lang="en-US" sz="2400" dirty="0" smtClean="0"/>
              <a:t>					</a:t>
            </a:r>
            <a:r>
              <a:rPr lang="en-US" sz="2800" dirty="0" smtClean="0"/>
              <a:t>        </a:t>
            </a:r>
            <a:r>
              <a:rPr lang="en-US" sz="2400" dirty="0" smtClean="0"/>
              <a:t>	</a:t>
            </a:r>
            <a:endParaRPr lang="en-IN"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400" dirty="0" smtClean="0"/>
              <a:t>Catabolic and Anabolic pathways between a given precursors &amp; a given products are not reverse to each other e.g.  Degradation of glycogen to Lactic acid -  12 steps.  While biosynthesis involve 9 steps.</a:t>
            </a:r>
          </a:p>
          <a:p>
            <a:r>
              <a:rPr lang="en-US" sz="2400" dirty="0" smtClean="0"/>
              <a:t>Catabolic and Anabolic pathways takes place in different location e.g. Oxidation of fatty acids takes place in mitochondria where  as biosynthesis takes place in </a:t>
            </a:r>
            <a:r>
              <a:rPr lang="en-US" sz="2400" dirty="0" err="1" smtClean="0"/>
              <a:t>cytosol</a:t>
            </a:r>
            <a:r>
              <a:rPr lang="en-US" sz="2400" dirty="0" smtClean="0"/>
              <a:t>.</a:t>
            </a:r>
          </a:p>
          <a:p>
            <a:r>
              <a:rPr lang="en-US" sz="2400" dirty="0" smtClean="0"/>
              <a:t>Three stages of Catabolic and Anabolic pathways  :</a:t>
            </a:r>
          </a:p>
          <a:p>
            <a:pPr>
              <a:buNone/>
            </a:pPr>
            <a:r>
              <a:rPr lang="en-US" sz="2400" dirty="0" smtClean="0"/>
              <a:t>		Proteins		Polysaccharides		Lipids	</a:t>
            </a:r>
          </a:p>
          <a:p>
            <a:pPr>
              <a:buNone/>
            </a:pPr>
            <a:r>
              <a:rPr lang="en-US" sz="2400" b="1" dirty="0" smtClean="0"/>
              <a:t>  Stage: I  </a:t>
            </a:r>
            <a:r>
              <a:rPr lang="en-US" sz="2400" dirty="0" smtClean="0"/>
              <a:t>↓↑    		           ↓↑		              ↓↑</a:t>
            </a:r>
          </a:p>
          <a:p>
            <a:pPr>
              <a:buNone/>
            </a:pPr>
            <a:r>
              <a:rPr lang="en-US" sz="2400" dirty="0" smtClean="0"/>
              <a:t>		Amino acids		      </a:t>
            </a:r>
            <a:r>
              <a:rPr lang="en-US" sz="2400" dirty="0" err="1" smtClean="0"/>
              <a:t>Hexoses</a:t>
            </a:r>
            <a:r>
              <a:rPr lang="en-US" sz="2400" dirty="0" smtClean="0"/>
              <a:t> &amp;		          Fatty acids</a:t>
            </a:r>
          </a:p>
          <a:p>
            <a:pPr>
              <a:buNone/>
            </a:pPr>
            <a:r>
              <a:rPr lang="en-US" sz="2400" dirty="0" smtClean="0"/>
              <a:t>					       </a:t>
            </a:r>
            <a:r>
              <a:rPr lang="en-US" sz="2400" dirty="0" err="1" smtClean="0"/>
              <a:t>Pentoses</a:t>
            </a:r>
            <a:r>
              <a:rPr lang="en-US" sz="2400" dirty="0" smtClean="0"/>
              <a:t>		           </a:t>
            </a:r>
            <a:r>
              <a:rPr lang="en-US" sz="2400" dirty="0" err="1" smtClean="0"/>
              <a:t>Glycerols</a:t>
            </a:r>
            <a:endParaRPr lang="en-US" sz="2400" dirty="0" smtClean="0"/>
          </a:p>
          <a:p>
            <a:pPr>
              <a:buNone/>
            </a:pPr>
            <a:r>
              <a:rPr lang="en-US" sz="2400" dirty="0" smtClean="0"/>
              <a:t> </a:t>
            </a:r>
            <a:r>
              <a:rPr lang="en-US" sz="2400" b="1" dirty="0" smtClean="0"/>
              <a:t>Stage: II  </a:t>
            </a:r>
            <a:r>
              <a:rPr lang="en-US" sz="2400" dirty="0" smtClean="0"/>
              <a:t>↓↑ 	</a:t>
            </a:r>
            <a:r>
              <a:rPr lang="en-US" sz="2400" smtClean="0"/>
              <a:t>                        </a:t>
            </a:r>
            <a:r>
              <a:rPr lang="en-US" sz="2400" dirty="0" smtClean="0"/>
              <a:t>↓↑ 			↓↑</a:t>
            </a:r>
          </a:p>
          <a:p>
            <a:pPr>
              <a:buNone/>
            </a:pPr>
            <a:r>
              <a:rPr lang="en-US" sz="2400" dirty="0" smtClean="0"/>
              <a:t>		Acetyl </a:t>
            </a:r>
            <a:r>
              <a:rPr lang="en-US" sz="2400" dirty="0" err="1" smtClean="0"/>
              <a:t>CoA</a:t>
            </a:r>
            <a:r>
              <a:rPr lang="en-US" sz="2400" dirty="0" smtClean="0"/>
              <a:t>		     Acetyl </a:t>
            </a:r>
            <a:r>
              <a:rPr lang="en-US" sz="2400" dirty="0" err="1" smtClean="0"/>
              <a:t>CoA</a:t>
            </a:r>
            <a:r>
              <a:rPr lang="en-US" sz="2400" dirty="0" smtClean="0"/>
              <a:t> 		         Acetyl </a:t>
            </a:r>
            <a:r>
              <a:rPr lang="en-US" sz="2400" dirty="0" err="1" smtClean="0"/>
              <a:t>CoA</a:t>
            </a:r>
            <a:endParaRPr lang="en-US" sz="2400" dirty="0" smtClean="0"/>
          </a:p>
          <a:p>
            <a:pPr>
              <a:buNone/>
            </a:pPr>
            <a:r>
              <a:rPr lang="en-US" sz="2400" dirty="0" smtClean="0"/>
              <a:t> 		    ↓↑ 	   </a:t>
            </a:r>
            <a:r>
              <a:rPr lang="en-US" sz="2400" b="1" dirty="0" smtClean="0"/>
              <a:t>Stage: III </a:t>
            </a:r>
            <a:r>
              <a:rPr lang="en-US" sz="2400" dirty="0" smtClean="0"/>
              <a:t>	           ↓↑ 	  		↓↑ 	</a:t>
            </a:r>
          </a:p>
          <a:p>
            <a:pPr>
              <a:buNone/>
            </a:pPr>
            <a:r>
              <a:rPr lang="en-US" sz="2400" dirty="0" smtClean="0"/>
              <a:t>					   Co2 + Water 	</a:t>
            </a:r>
            <a:endParaRPr lang="en-IN"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400" b="1" dirty="0" smtClean="0"/>
              <a:t>Primary Metabolism : </a:t>
            </a:r>
            <a:r>
              <a:rPr lang="en-US" sz="2400" dirty="0" smtClean="0"/>
              <a:t>The part of cellular metabolism which is very much essential for cell growth is termed as </a:t>
            </a:r>
            <a:r>
              <a:rPr lang="en-US" sz="2400" b="1" dirty="0" smtClean="0"/>
              <a:t> Primary metabolism </a:t>
            </a:r>
            <a:r>
              <a:rPr lang="en-US" sz="2400" dirty="0" smtClean="0"/>
              <a:t>and  the products are called</a:t>
            </a:r>
            <a:r>
              <a:rPr lang="en-US" sz="2400" b="1" dirty="0" smtClean="0"/>
              <a:t> primary metabolites.</a:t>
            </a:r>
          </a:p>
          <a:p>
            <a:pPr>
              <a:buNone/>
            </a:pPr>
            <a:r>
              <a:rPr lang="en-US" sz="2400" b="1" dirty="0" smtClean="0"/>
              <a:t>	</a:t>
            </a:r>
            <a:r>
              <a:rPr lang="en-US" sz="2400" dirty="0" smtClean="0"/>
              <a:t>Products includes : 1. Energy rich compounds such as ATP.</a:t>
            </a:r>
          </a:p>
          <a:p>
            <a:pPr>
              <a:buNone/>
            </a:pPr>
            <a:r>
              <a:rPr lang="en-US" sz="2400" dirty="0" smtClean="0"/>
              <a:t>		2. Organic acids such as lactic acid, citric acid etc.</a:t>
            </a:r>
          </a:p>
          <a:p>
            <a:pPr>
              <a:buNone/>
            </a:pPr>
            <a:r>
              <a:rPr lang="en-US" sz="2400" dirty="0" smtClean="0"/>
              <a:t>		3. Organic alcohols and solvents such as ethanol, glycerol 		     Acetone , </a:t>
            </a:r>
            <a:r>
              <a:rPr lang="en-US" sz="2400" dirty="0" err="1" smtClean="0"/>
              <a:t>Butanol</a:t>
            </a:r>
            <a:r>
              <a:rPr lang="en-US" sz="2400" dirty="0" smtClean="0"/>
              <a:t> etc.</a:t>
            </a:r>
          </a:p>
          <a:p>
            <a:pPr>
              <a:buNone/>
            </a:pPr>
            <a:r>
              <a:rPr lang="en-US" sz="2400" dirty="0" smtClean="0"/>
              <a:t>		4.  </a:t>
            </a:r>
            <a:r>
              <a:rPr lang="en-US" sz="2400" dirty="0" err="1" smtClean="0"/>
              <a:t>Aminoacids</a:t>
            </a:r>
            <a:r>
              <a:rPr lang="en-US" sz="2400" dirty="0" smtClean="0"/>
              <a:t>, Vitamins, Co- enzymes, Nucleotides etc.</a:t>
            </a:r>
          </a:p>
          <a:p>
            <a:pPr>
              <a:buNone/>
            </a:pPr>
            <a:r>
              <a:rPr lang="en-US" sz="2400" dirty="0" smtClean="0"/>
              <a:t>	- Operative in the cell during Log phase of growth.</a:t>
            </a:r>
          </a:p>
          <a:p>
            <a:r>
              <a:rPr lang="en-US" sz="2400" b="1" dirty="0" smtClean="0"/>
              <a:t>Secondary Metabolism : </a:t>
            </a:r>
            <a:r>
              <a:rPr lang="en-US" sz="2400" dirty="0" smtClean="0"/>
              <a:t>The part of cellular metabolism which is not essential for cell growth is termed as </a:t>
            </a:r>
            <a:r>
              <a:rPr lang="en-US" sz="2400" b="1" dirty="0" smtClean="0"/>
              <a:t>Secondary metabolism </a:t>
            </a:r>
            <a:r>
              <a:rPr lang="en-US" sz="2400" dirty="0" smtClean="0"/>
              <a:t>and  the products are called</a:t>
            </a:r>
            <a:r>
              <a:rPr lang="en-US" sz="2400" b="1" dirty="0" smtClean="0"/>
              <a:t> Secondary metabolites. </a:t>
            </a:r>
            <a:r>
              <a:rPr lang="en-US" sz="2400" dirty="0" smtClean="0"/>
              <a:t>Active during late log phase and stationary phase of growth. E.g. Antibiotic synthesis.</a:t>
            </a:r>
          </a:p>
          <a:p>
            <a:r>
              <a:rPr lang="en-US" sz="2400" b="1" dirty="0" smtClean="0"/>
              <a:t>Intermediary Metabolism : </a:t>
            </a:r>
            <a:r>
              <a:rPr lang="en-US" sz="2400" dirty="0" smtClean="0"/>
              <a:t>The part of cellular metabolism which occurs after the entry of nutrients in to the cell, leading to the synthesis of building blocks of the cellular macromolecules is referred as</a:t>
            </a:r>
            <a:r>
              <a:rPr lang="en-US" sz="2400" b="1" dirty="0" smtClean="0"/>
              <a:t> </a:t>
            </a:r>
            <a:r>
              <a:rPr lang="en-US" sz="2400" dirty="0" smtClean="0"/>
              <a:t>Intermediary Metabolism. </a:t>
            </a:r>
            <a:endParaRPr lang="en-IN"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1423</TotalTime>
  <Words>487</Words>
  <Application>Microsoft Office PowerPoint</Application>
  <PresentationFormat>On-screen Show (4:3)</PresentationFormat>
  <Paragraphs>429</Paragraphs>
  <Slides>65</Slides>
  <Notes>4</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2017-12-09T04:21:28Z</dcterms:created>
  <dcterms:modified xsi:type="dcterms:W3CDTF">2020-07-03T07:10:26Z</dcterms:modified>
</cp:coreProperties>
</file>